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5"/>
  </p:notesMasterIdLst>
  <p:sldIdLst>
    <p:sldId id="262" r:id="rId2"/>
    <p:sldId id="288" r:id="rId3"/>
    <p:sldId id="286" r:id="rId4"/>
    <p:sldId id="282" r:id="rId5"/>
    <p:sldId id="272" r:id="rId6"/>
    <p:sldId id="283" r:id="rId7"/>
    <p:sldId id="285" r:id="rId8"/>
    <p:sldId id="287" r:id="rId9"/>
    <p:sldId id="263" r:id="rId10"/>
    <p:sldId id="284" r:id="rId11"/>
    <p:sldId id="291" r:id="rId12"/>
    <p:sldId id="270" r:id="rId13"/>
    <p:sldId id="290" r:id="rId14"/>
  </p:sldIdLst>
  <p:sldSz cx="9906000" cy="6858000" type="A4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3563"/>
    <a:srgbClr val="FF83DD"/>
    <a:srgbClr val="049ADA"/>
    <a:srgbClr val="FF4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89"/>
    <p:restoredTop sz="94505"/>
  </p:normalViewPr>
  <p:slideViewPr>
    <p:cSldViewPr snapToGrid="0" snapToObjects="1" showGuides="1">
      <p:cViewPr varScale="1">
        <p:scale>
          <a:sx n="120" d="100"/>
          <a:sy n="120" d="100"/>
        </p:scale>
        <p:origin x="1112" y="176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DBACB5-E504-3D43-B3C5-3CC6C3DAB34A}" type="datetimeFigureOut">
              <a:rPr kumimoji="1" lang="ja-JP" altLang="en-US" smtClean="0"/>
              <a:t>2020/3/25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EC561E-9851-C24B-ACB6-F7249A27C1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2440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EC561E-9851-C24B-ACB6-F7249A27C12E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14696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EC561E-9851-C24B-ACB6-F7249A27C12E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300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00762-1220-024B-ADB4-879604CF6DD2}" type="datetimeFigureOut">
              <a:rPr kumimoji="1" lang="ja-JP" altLang="en-US" smtClean="0"/>
              <a:t>2020/3/25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84AAE-1861-2749-8680-D402D56033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2306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00762-1220-024B-ADB4-879604CF6DD2}" type="datetimeFigureOut">
              <a:rPr kumimoji="1" lang="ja-JP" altLang="en-US" smtClean="0"/>
              <a:t>2020/3/25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84AAE-1861-2749-8680-D402D56033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488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00762-1220-024B-ADB4-879604CF6DD2}" type="datetimeFigureOut">
              <a:rPr kumimoji="1" lang="ja-JP" altLang="en-US" smtClean="0"/>
              <a:t>2020/3/25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84AAE-1861-2749-8680-D402D56033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9008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00762-1220-024B-ADB4-879604CF6DD2}" type="datetimeFigureOut">
              <a:rPr kumimoji="1" lang="ja-JP" altLang="en-US" smtClean="0"/>
              <a:t>2020/3/25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84AAE-1861-2749-8680-D402D56033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8851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00762-1220-024B-ADB4-879604CF6DD2}" type="datetimeFigureOut">
              <a:rPr kumimoji="1" lang="ja-JP" altLang="en-US" smtClean="0"/>
              <a:t>2020/3/25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84AAE-1861-2749-8680-D402D56033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3122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00762-1220-024B-ADB4-879604CF6DD2}" type="datetimeFigureOut">
              <a:rPr kumimoji="1" lang="ja-JP" altLang="en-US" smtClean="0"/>
              <a:t>2020/3/25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84AAE-1861-2749-8680-D402D56033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0430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00762-1220-024B-ADB4-879604CF6DD2}" type="datetimeFigureOut">
              <a:rPr kumimoji="1" lang="ja-JP" altLang="en-US" smtClean="0"/>
              <a:t>2020/3/25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84AAE-1861-2749-8680-D402D56033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25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00762-1220-024B-ADB4-879604CF6DD2}" type="datetimeFigureOut">
              <a:rPr kumimoji="1" lang="ja-JP" altLang="en-US" smtClean="0"/>
              <a:t>2020/3/25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84AAE-1861-2749-8680-D402D56033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9207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00762-1220-024B-ADB4-879604CF6DD2}" type="datetimeFigureOut">
              <a:rPr kumimoji="1" lang="ja-JP" altLang="en-US" smtClean="0"/>
              <a:t>2020/3/25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84AAE-1861-2749-8680-D402D56033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2547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00762-1220-024B-ADB4-879604CF6DD2}" type="datetimeFigureOut">
              <a:rPr kumimoji="1" lang="ja-JP" altLang="en-US" smtClean="0"/>
              <a:t>2020/3/25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84AAE-1861-2749-8680-D402D56033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0435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00762-1220-024B-ADB4-879604CF6DD2}" type="datetimeFigureOut">
              <a:rPr kumimoji="1" lang="ja-JP" altLang="en-US" smtClean="0"/>
              <a:t>2020/3/25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84AAE-1861-2749-8680-D402D56033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3900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500762-1220-024B-ADB4-879604CF6DD2}" type="datetimeFigureOut">
              <a:rPr kumimoji="1" lang="ja-JP" altLang="en-US" smtClean="0"/>
              <a:t>2020/3/25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684AAE-1861-2749-8680-D402D56033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0379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5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tiff"/><Relationship Id="rId3" Type="http://schemas.openxmlformats.org/officeDocument/2006/relationships/image" Target="../media/image3.tiff"/><Relationship Id="rId7" Type="http://schemas.openxmlformats.org/officeDocument/2006/relationships/image" Target="../media/image5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tiff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0.jpeg"/><Relationship Id="rId18" Type="http://schemas.openxmlformats.org/officeDocument/2006/relationships/image" Target="../media/image25.jpeg"/><Relationship Id="rId26" Type="http://schemas.openxmlformats.org/officeDocument/2006/relationships/image" Target="../media/image33.jpeg"/><Relationship Id="rId39" Type="http://schemas.openxmlformats.org/officeDocument/2006/relationships/image" Target="../media/image2.png"/><Relationship Id="rId21" Type="http://schemas.openxmlformats.org/officeDocument/2006/relationships/image" Target="../media/image28.jpeg"/><Relationship Id="rId34" Type="http://schemas.openxmlformats.org/officeDocument/2006/relationships/image" Target="../media/image41.tiff"/><Relationship Id="rId7" Type="http://schemas.openxmlformats.org/officeDocument/2006/relationships/image" Target="../media/image14.png"/><Relationship Id="rId12" Type="http://schemas.openxmlformats.org/officeDocument/2006/relationships/image" Target="../media/image19.jpeg"/><Relationship Id="rId17" Type="http://schemas.openxmlformats.org/officeDocument/2006/relationships/image" Target="../media/image24.jpeg"/><Relationship Id="rId25" Type="http://schemas.openxmlformats.org/officeDocument/2006/relationships/image" Target="../media/image32.jpeg"/><Relationship Id="rId33" Type="http://schemas.openxmlformats.org/officeDocument/2006/relationships/image" Target="../media/image40.jpeg"/><Relationship Id="rId38" Type="http://schemas.openxmlformats.org/officeDocument/2006/relationships/image" Target="../media/image1.png"/><Relationship Id="rId2" Type="http://schemas.openxmlformats.org/officeDocument/2006/relationships/image" Target="../media/image9.jpeg"/><Relationship Id="rId16" Type="http://schemas.openxmlformats.org/officeDocument/2006/relationships/image" Target="../media/image23.png"/><Relationship Id="rId20" Type="http://schemas.openxmlformats.org/officeDocument/2006/relationships/image" Target="../media/image27.jpeg"/><Relationship Id="rId29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8.tiff"/><Relationship Id="rId24" Type="http://schemas.openxmlformats.org/officeDocument/2006/relationships/image" Target="../media/image31.jpeg"/><Relationship Id="rId32" Type="http://schemas.openxmlformats.org/officeDocument/2006/relationships/image" Target="../media/image39.png"/><Relationship Id="rId37" Type="http://schemas.openxmlformats.org/officeDocument/2006/relationships/image" Target="../media/image44.jpe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23" Type="http://schemas.openxmlformats.org/officeDocument/2006/relationships/image" Target="../media/image30.png"/><Relationship Id="rId28" Type="http://schemas.openxmlformats.org/officeDocument/2006/relationships/image" Target="../media/image35.jpeg"/><Relationship Id="rId36" Type="http://schemas.openxmlformats.org/officeDocument/2006/relationships/image" Target="../media/image43.jpeg"/><Relationship Id="rId10" Type="http://schemas.openxmlformats.org/officeDocument/2006/relationships/image" Target="../media/image17.tiff"/><Relationship Id="rId19" Type="http://schemas.openxmlformats.org/officeDocument/2006/relationships/image" Target="../media/image26.jpeg"/><Relationship Id="rId31" Type="http://schemas.openxmlformats.org/officeDocument/2006/relationships/image" Target="../media/image38.png"/><Relationship Id="rId4" Type="http://schemas.openxmlformats.org/officeDocument/2006/relationships/image" Target="../media/image11.png"/><Relationship Id="rId9" Type="http://schemas.openxmlformats.org/officeDocument/2006/relationships/image" Target="../media/image16.tiff"/><Relationship Id="rId14" Type="http://schemas.openxmlformats.org/officeDocument/2006/relationships/image" Target="../media/image21.jpeg"/><Relationship Id="rId22" Type="http://schemas.openxmlformats.org/officeDocument/2006/relationships/image" Target="../media/image29.jpeg"/><Relationship Id="rId27" Type="http://schemas.openxmlformats.org/officeDocument/2006/relationships/image" Target="../media/image34.jpeg"/><Relationship Id="rId30" Type="http://schemas.openxmlformats.org/officeDocument/2006/relationships/image" Target="../media/image37.png"/><Relationship Id="rId35" Type="http://schemas.openxmlformats.org/officeDocument/2006/relationships/image" Target="../media/image42.jpeg"/><Relationship Id="rId8" Type="http://schemas.openxmlformats.org/officeDocument/2006/relationships/image" Target="../media/image15.png"/><Relationship Id="rId3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tiff"/><Relationship Id="rId5" Type="http://schemas.openxmlformats.org/officeDocument/2006/relationships/image" Target="../media/image46.tiff"/><Relationship Id="rId4" Type="http://schemas.openxmlformats.org/officeDocument/2006/relationships/image" Target="../media/image45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85303168-A805-0141-A32D-0AB12056ADBB}"/>
              </a:ext>
            </a:extLst>
          </p:cNvPr>
          <p:cNvSpPr txBox="1"/>
          <p:nvPr/>
        </p:nvSpPr>
        <p:spPr>
          <a:xfrm>
            <a:off x="2262789" y="2777352"/>
            <a:ext cx="6713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>
                <a:latin typeface="+mj-ea"/>
                <a:ea typeface="+mj-ea"/>
              </a:rPr>
              <a:t>●●●●</a:t>
            </a:r>
            <a:r>
              <a:rPr lang="en-US" altLang="ja-JP" dirty="0">
                <a:latin typeface="+mj-ea"/>
                <a:ea typeface="+mj-ea"/>
              </a:rPr>
              <a:t> </a:t>
            </a:r>
            <a:r>
              <a:rPr lang="ja-JP" altLang="en-US">
                <a:latin typeface="+mj-ea"/>
                <a:ea typeface="+mj-ea"/>
              </a:rPr>
              <a:t>御中</a:t>
            </a:r>
            <a:endParaRPr lang="en-US" altLang="ja-JP" dirty="0">
              <a:latin typeface="+mj-ea"/>
              <a:ea typeface="+mj-ea"/>
            </a:endParaRPr>
          </a:p>
          <a:p>
            <a:r>
              <a:rPr lang="ja-JP" altLang="en-US"/>
              <a:t>来店者への配信を可能にする</a:t>
            </a:r>
            <a:r>
              <a:rPr lang="ja-JP" altLang="en-US">
                <a:latin typeface="+mj-ea"/>
                <a:ea typeface="+mj-ea"/>
              </a:rPr>
              <a:t>、オンライン販促のご提案</a:t>
            </a:r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036BB98A-2245-7248-9871-B320EC065803}"/>
              </a:ext>
            </a:extLst>
          </p:cNvPr>
          <p:cNvCxnSpPr>
            <a:cxnSpLocks/>
          </p:cNvCxnSpPr>
          <p:nvPr/>
        </p:nvCxnSpPr>
        <p:spPr>
          <a:xfrm>
            <a:off x="2551813" y="3423683"/>
            <a:ext cx="486971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0E4C476F-597B-9745-A830-8C99B00432AC}"/>
              </a:ext>
            </a:extLst>
          </p:cNvPr>
          <p:cNvCxnSpPr>
            <a:cxnSpLocks/>
          </p:cNvCxnSpPr>
          <p:nvPr/>
        </p:nvCxnSpPr>
        <p:spPr>
          <a:xfrm>
            <a:off x="2551813" y="3861930"/>
            <a:ext cx="486971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89B4592-C011-9245-A897-0A54B084F522}"/>
              </a:ext>
            </a:extLst>
          </p:cNvPr>
          <p:cNvSpPr txBox="1"/>
          <p:nvPr/>
        </p:nvSpPr>
        <p:spPr>
          <a:xfrm>
            <a:off x="3393621" y="3493637"/>
            <a:ext cx="48360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/>
              <a:t>集客スコアリングの活用に</a:t>
            </a:r>
            <a:r>
              <a:rPr kumimoji="1" lang="ja-JP" altLang="en-US" sz="1600"/>
              <a:t>ついて</a:t>
            </a: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C2B3FE31-3314-2D4C-9005-A6066A6138A9}"/>
              </a:ext>
            </a:extLst>
          </p:cNvPr>
          <p:cNvSpPr/>
          <p:nvPr/>
        </p:nvSpPr>
        <p:spPr>
          <a:xfrm>
            <a:off x="0" y="0"/>
            <a:ext cx="9906000" cy="200722"/>
          </a:xfrm>
          <a:prstGeom prst="rect">
            <a:avLst/>
          </a:prstGeom>
          <a:solidFill>
            <a:srgbClr val="C835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148FE99E-4E6C-5740-B7B9-F3AB0D5FFD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2131" y="6190772"/>
            <a:ext cx="2061737" cy="412347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97E9BAFF-2A43-0245-8439-D4F5153700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3412" y="1556787"/>
            <a:ext cx="3199176" cy="803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8164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5A2DD207-F8F9-3846-9158-1996CE788BA6}"/>
              </a:ext>
            </a:extLst>
          </p:cNvPr>
          <p:cNvCxnSpPr/>
          <p:nvPr/>
        </p:nvCxnSpPr>
        <p:spPr>
          <a:xfrm>
            <a:off x="382772" y="584789"/>
            <a:ext cx="933538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85303168-A805-0141-A32D-0AB12056ADBB}"/>
              </a:ext>
            </a:extLst>
          </p:cNvPr>
          <p:cNvSpPr txBox="1"/>
          <p:nvPr/>
        </p:nvSpPr>
        <p:spPr>
          <a:xfrm>
            <a:off x="382771" y="227479"/>
            <a:ext cx="6229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+mj-ea"/>
                <a:ea typeface="+mj-ea"/>
              </a:rPr>
              <a:t>FACE8 </a:t>
            </a:r>
            <a:r>
              <a:rPr lang="ja-JP" altLang="en-US">
                <a:latin typeface="+mj-ea"/>
              </a:rPr>
              <a:t>集客</a:t>
            </a:r>
            <a:r>
              <a:rPr lang="ja-JP" altLang="en-US"/>
              <a:t>スコアリングに基づいた配信結果例</a:t>
            </a:r>
          </a:p>
          <a:p>
            <a:r>
              <a:rPr kumimoji="1" lang="ja-JP" altLang="en-US">
                <a:latin typeface="+mj-ea"/>
                <a:ea typeface="+mj-ea"/>
              </a:rPr>
              <a:t>　</a:t>
            </a:r>
            <a:endParaRPr lang="ja-JP" altLang="en-US">
              <a:latin typeface="+mj-ea"/>
              <a:ea typeface="+mj-ea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1FB92305-E51C-2241-BCD6-DC461DE632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086" y="2468518"/>
            <a:ext cx="9521828" cy="1392899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14FEE87-DF12-1745-BDF2-4160AFF27DA1}"/>
              </a:ext>
            </a:extLst>
          </p:cNvPr>
          <p:cNvSpPr txBox="1"/>
          <p:nvPr/>
        </p:nvSpPr>
        <p:spPr>
          <a:xfrm>
            <a:off x="1844377" y="979373"/>
            <a:ext cx="6228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/>
              <a:t>広告閲覧・来店の状況をスコアリングし、状況別に広告の</a:t>
            </a:r>
            <a:endParaRPr lang="en-US" altLang="ja-JP" dirty="0"/>
          </a:p>
          <a:p>
            <a:pPr algn="ctr"/>
            <a:r>
              <a:rPr kumimoji="1" lang="ja-JP" altLang="en-US"/>
              <a:t>配信を行うことでより効果的な配信を実現します！</a:t>
            </a:r>
          </a:p>
        </p:txBody>
      </p:sp>
      <p:sp>
        <p:nvSpPr>
          <p:cNvPr id="9" name="角丸四角形 8">
            <a:extLst>
              <a:ext uri="{FF2B5EF4-FFF2-40B4-BE49-F238E27FC236}">
                <a16:creationId xmlns:a16="http://schemas.microsoft.com/office/drawing/2014/main" id="{E96BFCEA-251F-6B46-8123-6DBD1B75D4B6}"/>
              </a:ext>
            </a:extLst>
          </p:cNvPr>
          <p:cNvSpPr/>
          <p:nvPr/>
        </p:nvSpPr>
        <p:spPr>
          <a:xfrm>
            <a:off x="131796" y="3044649"/>
            <a:ext cx="973523" cy="796672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角丸四角形 9">
            <a:extLst>
              <a:ext uri="{FF2B5EF4-FFF2-40B4-BE49-F238E27FC236}">
                <a16:creationId xmlns:a16="http://schemas.microsoft.com/office/drawing/2014/main" id="{9E90A605-6E0C-3D4E-814D-2F9B986E6A02}"/>
              </a:ext>
            </a:extLst>
          </p:cNvPr>
          <p:cNvSpPr/>
          <p:nvPr/>
        </p:nvSpPr>
        <p:spPr>
          <a:xfrm>
            <a:off x="4806780" y="2754147"/>
            <a:ext cx="505893" cy="251208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角丸四角形 10">
            <a:extLst>
              <a:ext uri="{FF2B5EF4-FFF2-40B4-BE49-F238E27FC236}">
                <a16:creationId xmlns:a16="http://schemas.microsoft.com/office/drawing/2014/main" id="{54C3D1AC-13F6-9A4C-8C64-769909156D58}"/>
              </a:ext>
            </a:extLst>
          </p:cNvPr>
          <p:cNvSpPr/>
          <p:nvPr/>
        </p:nvSpPr>
        <p:spPr>
          <a:xfrm>
            <a:off x="9117586" y="2754147"/>
            <a:ext cx="596328" cy="261257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1B18F433-E75D-7C46-BBDB-21E8B2B71F54}"/>
              </a:ext>
            </a:extLst>
          </p:cNvPr>
          <p:cNvSpPr txBox="1"/>
          <p:nvPr/>
        </p:nvSpPr>
        <p:spPr>
          <a:xfrm>
            <a:off x="2068119" y="1870479"/>
            <a:ext cx="1300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/>
              <a:t>広告の</a:t>
            </a:r>
            <a:endParaRPr lang="en-US" altLang="ja-JP" sz="1400" dirty="0"/>
          </a:p>
          <a:p>
            <a:r>
              <a:rPr lang="ja-JP" altLang="en-US" sz="1400"/>
              <a:t>表示回数</a:t>
            </a:r>
            <a:endParaRPr kumimoji="1" lang="ja-JP" altLang="en-US" sz="140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79D48232-70B1-2A40-AFAB-8E03EBA07205}"/>
              </a:ext>
            </a:extLst>
          </p:cNvPr>
          <p:cNvSpPr txBox="1"/>
          <p:nvPr/>
        </p:nvSpPr>
        <p:spPr>
          <a:xfrm>
            <a:off x="3062733" y="1769163"/>
            <a:ext cx="130029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/>
              <a:t>広告をクリックした</a:t>
            </a:r>
            <a:r>
              <a:rPr kumimoji="1" lang="ja-JP" altLang="en-US" sz="1400"/>
              <a:t>サイト誘導数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95908741-8133-DF42-9C62-995BE31216C6}"/>
              </a:ext>
            </a:extLst>
          </p:cNvPr>
          <p:cNvSpPr txBox="1"/>
          <p:nvPr/>
        </p:nvSpPr>
        <p:spPr>
          <a:xfrm>
            <a:off x="4638281" y="2160397"/>
            <a:ext cx="7777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/>
              <a:t>来店</a:t>
            </a:r>
            <a:r>
              <a:rPr kumimoji="1" lang="ja-JP" altLang="en-US" sz="1400"/>
              <a:t>数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A5D01BDD-EDDB-9B44-A5B9-14A7F4AF6A5E}"/>
              </a:ext>
            </a:extLst>
          </p:cNvPr>
          <p:cNvSpPr txBox="1"/>
          <p:nvPr/>
        </p:nvSpPr>
        <p:spPr>
          <a:xfrm>
            <a:off x="5954615" y="2160397"/>
            <a:ext cx="9586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/>
              <a:t>広告実費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972A2656-6882-9744-8249-1B9EFE5B77EA}"/>
              </a:ext>
            </a:extLst>
          </p:cNvPr>
          <p:cNvSpPr txBox="1"/>
          <p:nvPr/>
        </p:nvSpPr>
        <p:spPr>
          <a:xfrm>
            <a:off x="8660093" y="2052675"/>
            <a:ext cx="12459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/>
              <a:t>一人あたり来店コスト</a:t>
            </a:r>
            <a:endParaRPr kumimoji="1" lang="ja-JP" altLang="en-US" sz="1400"/>
          </a:p>
        </p:txBody>
      </p:sp>
      <p:cxnSp>
        <p:nvCxnSpPr>
          <p:cNvPr id="20" name="直線矢印コネクタ 19">
            <a:extLst>
              <a:ext uri="{FF2B5EF4-FFF2-40B4-BE49-F238E27FC236}">
                <a16:creationId xmlns:a16="http://schemas.microsoft.com/office/drawing/2014/main" id="{9A279CA1-6685-5047-A103-58F8A8F42814}"/>
              </a:ext>
            </a:extLst>
          </p:cNvPr>
          <p:cNvCxnSpPr/>
          <p:nvPr/>
        </p:nvCxnSpPr>
        <p:spPr>
          <a:xfrm>
            <a:off x="2598921" y="2367692"/>
            <a:ext cx="0" cy="2859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>
            <a:extLst>
              <a:ext uri="{FF2B5EF4-FFF2-40B4-BE49-F238E27FC236}">
                <a16:creationId xmlns:a16="http://schemas.microsoft.com/office/drawing/2014/main" id="{B306C447-B1A2-B246-97EB-D09A71024152}"/>
              </a:ext>
            </a:extLst>
          </p:cNvPr>
          <p:cNvCxnSpPr/>
          <p:nvPr/>
        </p:nvCxnSpPr>
        <p:spPr>
          <a:xfrm>
            <a:off x="3493224" y="2367692"/>
            <a:ext cx="0" cy="2859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>
            <a:extLst>
              <a:ext uri="{FF2B5EF4-FFF2-40B4-BE49-F238E27FC236}">
                <a16:creationId xmlns:a16="http://schemas.microsoft.com/office/drawing/2014/main" id="{FDE2BECC-E49B-8F46-BBB8-BAC7BF0DE44B}"/>
              </a:ext>
            </a:extLst>
          </p:cNvPr>
          <p:cNvCxnSpPr/>
          <p:nvPr/>
        </p:nvCxnSpPr>
        <p:spPr>
          <a:xfrm>
            <a:off x="4990429" y="2367692"/>
            <a:ext cx="0" cy="2859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2D90DDB8-A76F-4046-A396-FE056EBE4686}"/>
              </a:ext>
            </a:extLst>
          </p:cNvPr>
          <p:cNvCxnSpPr>
            <a:cxnSpLocks/>
          </p:cNvCxnSpPr>
          <p:nvPr/>
        </p:nvCxnSpPr>
        <p:spPr>
          <a:xfrm>
            <a:off x="8982336" y="2510678"/>
            <a:ext cx="145684" cy="2909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BB3F1839-4109-BC4C-954D-AA7AD85474F7}"/>
              </a:ext>
            </a:extLst>
          </p:cNvPr>
          <p:cNvSpPr txBox="1"/>
          <p:nvPr/>
        </p:nvSpPr>
        <p:spPr>
          <a:xfrm>
            <a:off x="170796" y="1722327"/>
            <a:ext cx="13184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/>
              <a:t>ペルソナ別の</a:t>
            </a:r>
            <a:endParaRPr kumimoji="1" lang="en-US" altLang="ja-JP" sz="1400" dirty="0"/>
          </a:p>
          <a:p>
            <a:r>
              <a:rPr kumimoji="1" lang="ja-JP" altLang="en-US" sz="1400"/>
              <a:t>反応率が明確</a:t>
            </a:r>
            <a:endParaRPr kumimoji="1" lang="en-US" altLang="ja-JP" sz="1400" dirty="0"/>
          </a:p>
          <a:p>
            <a:r>
              <a:rPr kumimoji="1" lang="ja-JP" altLang="en-US" sz="1400"/>
              <a:t>になります。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ABE9586E-0907-B34F-955C-246A2C9DCDF4}"/>
              </a:ext>
            </a:extLst>
          </p:cNvPr>
          <p:cNvSpPr txBox="1"/>
          <p:nvPr/>
        </p:nvSpPr>
        <p:spPr>
          <a:xfrm>
            <a:off x="1614755" y="4215673"/>
            <a:ext cx="35239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>
                <a:solidFill>
                  <a:srgbClr val="FF0000"/>
                </a:solidFill>
              </a:rPr>
              <a:t>ペルソナ別の広告</a:t>
            </a:r>
            <a:r>
              <a:rPr kumimoji="1" lang="en-US" altLang="ja-JP" b="1" dirty="0">
                <a:solidFill>
                  <a:srgbClr val="FF0000"/>
                </a:solidFill>
              </a:rPr>
              <a:t>imp</a:t>
            </a:r>
            <a:r>
              <a:rPr kumimoji="1" lang="ja-JP" altLang="en-US" b="1">
                <a:solidFill>
                  <a:srgbClr val="FF0000"/>
                </a:solidFill>
              </a:rPr>
              <a:t>以外にも</a:t>
            </a:r>
            <a:br>
              <a:rPr kumimoji="1" lang="en-US" altLang="ja-JP" b="1" dirty="0">
                <a:solidFill>
                  <a:srgbClr val="FF0000"/>
                </a:solidFill>
              </a:rPr>
            </a:br>
            <a:r>
              <a:rPr kumimoji="1" lang="ja-JP" altLang="en-US" b="1">
                <a:solidFill>
                  <a:srgbClr val="FF0000"/>
                </a:solidFill>
              </a:rPr>
              <a:t>更に・・・</a:t>
            </a:r>
          </a:p>
        </p:txBody>
      </p:sp>
      <p:sp>
        <p:nvSpPr>
          <p:cNvPr id="26" name="円/楕円 25">
            <a:extLst>
              <a:ext uri="{FF2B5EF4-FFF2-40B4-BE49-F238E27FC236}">
                <a16:creationId xmlns:a16="http://schemas.microsoft.com/office/drawing/2014/main" id="{3D1DB539-72E2-514A-B4B3-0A955914FDC3}"/>
              </a:ext>
            </a:extLst>
          </p:cNvPr>
          <p:cNvSpPr/>
          <p:nvPr/>
        </p:nvSpPr>
        <p:spPr>
          <a:xfrm>
            <a:off x="3298854" y="2734663"/>
            <a:ext cx="459230" cy="334846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7" name="直線矢印コネクタ 26">
            <a:extLst>
              <a:ext uri="{FF2B5EF4-FFF2-40B4-BE49-F238E27FC236}">
                <a16:creationId xmlns:a16="http://schemas.microsoft.com/office/drawing/2014/main" id="{210F8FB5-83D7-F44C-8DA4-2851D167736E}"/>
              </a:ext>
            </a:extLst>
          </p:cNvPr>
          <p:cNvCxnSpPr>
            <a:cxnSpLocks/>
            <a:endCxn id="29" idx="0"/>
          </p:cNvCxnSpPr>
          <p:nvPr/>
        </p:nvCxnSpPr>
        <p:spPr>
          <a:xfrm flipH="1">
            <a:off x="1315028" y="3044026"/>
            <a:ext cx="2101028" cy="18388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角丸四角形 27">
            <a:extLst>
              <a:ext uri="{FF2B5EF4-FFF2-40B4-BE49-F238E27FC236}">
                <a16:creationId xmlns:a16="http://schemas.microsoft.com/office/drawing/2014/main" id="{6176C55B-F0E4-8B49-9B41-4E16682B7F9A}"/>
              </a:ext>
            </a:extLst>
          </p:cNvPr>
          <p:cNvSpPr/>
          <p:nvPr/>
        </p:nvSpPr>
        <p:spPr>
          <a:xfrm>
            <a:off x="2830156" y="5498420"/>
            <a:ext cx="1256881" cy="71957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>
                <a:solidFill>
                  <a:schemeClr val="tx1"/>
                </a:solidFill>
              </a:rPr>
              <a:t>②店舗来店ユーザー</a:t>
            </a:r>
          </a:p>
        </p:txBody>
      </p:sp>
      <p:sp>
        <p:nvSpPr>
          <p:cNvPr id="29" name="角丸四角形 28">
            <a:extLst>
              <a:ext uri="{FF2B5EF4-FFF2-40B4-BE49-F238E27FC236}">
                <a16:creationId xmlns:a16="http://schemas.microsoft.com/office/drawing/2014/main" id="{D930F3FF-1C6E-074B-92EF-D291285F3642}"/>
              </a:ext>
            </a:extLst>
          </p:cNvPr>
          <p:cNvSpPr/>
          <p:nvPr/>
        </p:nvSpPr>
        <p:spPr>
          <a:xfrm>
            <a:off x="131797" y="4882887"/>
            <a:ext cx="2366462" cy="57323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b="1" dirty="0">
                <a:solidFill>
                  <a:schemeClr val="tx1"/>
                </a:solidFill>
              </a:rPr>
              <a:t>①</a:t>
            </a:r>
            <a:r>
              <a:rPr lang="ja-JP" altLang="en-US" sz="1400" b="1">
                <a:solidFill>
                  <a:schemeClr val="tx1"/>
                </a:solidFill>
              </a:rPr>
              <a:t>リマーケティング</a:t>
            </a:r>
            <a:endParaRPr lang="en-US" altLang="ja-JP" sz="1400" b="1" dirty="0">
              <a:solidFill>
                <a:schemeClr val="tx1"/>
              </a:solidFill>
            </a:endParaRPr>
          </a:p>
          <a:p>
            <a:pPr algn="ctr"/>
            <a:r>
              <a:rPr lang="ja-JP" altLang="en-US" sz="1400" b="1">
                <a:solidFill>
                  <a:schemeClr val="tx1"/>
                </a:solidFill>
              </a:rPr>
              <a:t>（広告</a:t>
            </a:r>
            <a:r>
              <a:rPr lang="en-US" altLang="ja-JP" sz="1400" b="1" dirty="0">
                <a:solidFill>
                  <a:schemeClr val="tx1"/>
                </a:solidFill>
              </a:rPr>
              <a:t>click</a:t>
            </a:r>
            <a:r>
              <a:rPr lang="ja-JP" altLang="en-US" sz="1400" b="1">
                <a:solidFill>
                  <a:schemeClr val="tx1"/>
                </a:solidFill>
              </a:rPr>
              <a:t>ユーザー配信）</a:t>
            </a:r>
            <a:endParaRPr kumimoji="1" lang="ja-JP" altLang="en-US" sz="1400" b="1">
              <a:solidFill>
                <a:schemeClr val="tx1"/>
              </a:solidFill>
            </a:endParaRPr>
          </a:p>
        </p:txBody>
      </p:sp>
      <p:sp>
        <p:nvSpPr>
          <p:cNvPr id="30" name="角丸四角形 29">
            <a:extLst>
              <a:ext uri="{FF2B5EF4-FFF2-40B4-BE49-F238E27FC236}">
                <a16:creationId xmlns:a16="http://schemas.microsoft.com/office/drawing/2014/main" id="{7BD38412-A1B1-164E-8986-718D7C201016}"/>
              </a:ext>
            </a:extLst>
          </p:cNvPr>
          <p:cNvSpPr/>
          <p:nvPr/>
        </p:nvSpPr>
        <p:spPr>
          <a:xfrm>
            <a:off x="4087038" y="5587528"/>
            <a:ext cx="1503585" cy="25520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>
                <a:solidFill>
                  <a:schemeClr val="tx1"/>
                </a:solidFill>
              </a:rPr>
              <a:t>主婦層</a:t>
            </a:r>
          </a:p>
        </p:txBody>
      </p:sp>
      <p:cxnSp>
        <p:nvCxnSpPr>
          <p:cNvPr id="32" name="直線矢印コネクタ 31">
            <a:extLst>
              <a:ext uri="{FF2B5EF4-FFF2-40B4-BE49-F238E27FC236}">
                <a16:creationId xmlns:a16="http://schemas.microsoft.com/office/drawing/2014/main" id="{3EB6FCF9-1823-194A-8651-6F6C6F613577}"/>
              </a:ext>
            </a:extLst>
          </p:cNvPr>
          <p:cNvCxnSpPr>
            <a:cxnSpLocks/>
          </p:cNvCxnSpPr>
          <p:nvPr/>
        </p:nvCxnSpPr>
        <p:spPr>
          <a:xfrm flipH="1">
            <a:off x="3602502" y="3021496"/>
            <a:ext cx="1406820" cy="24769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BAE9D6AD-3A84-6641-8D2F-0E5346DEECD0}"/>
              </a:ext>
            </a:extLst>
          </p:cNvPr>
          <p:cNvSpPr txBox="1"/>
          <p:nvPr/>
        </p:nvSpPr>
        <p:spPr>
          <a:xfrm>
            <a:off x="397163" y="5424406"/>
            <a:ext cx="20115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>
                <a:solidFill>
                  <a:srgbClr val="FF0000"/>
                </a:solidFill>
              </a:rPr>
              <a:t>一度広告を</a:t>
            </a:r>
            <a:r>
              <a:rPr lang="ja-JP" altLang="en-US" sz="1400">
                <a:solidFill>
                  <a:srgbClr val="FF0000"/>
                </a:solidFill>
              </a:rPr>
              <a:t>クリック</a:t>
            </a:r>
            <a:endParaRPr lang="en-US" altLang="ja-JP" sz="1400" dirty="0">
              <a:solidFill>
                <a:srgbClr val="FF0000"/>
              </a:solidFill>
            </a:endParaRPr>
          </a:p>
          <a:p>
            <a:r>
              <a:rPr kumimoji="1" lang="ja-JP" altLang="en-US" sz="1400">
                <a:solidFill>
                  <a:srgbClr val="FF0000"/>
                </a:solidFill>
              </a:rPr>
              <a:t>した人だけにもう一度</a:t>
            </a:r>
            <a:endParaRPr kumimoji="1" lang="en-US" altLang="ja-JP" sz="1400" dirty="0">
              <a:solidFill>
                <a:srgbClr val="FF0000"/>
              </a:solidFill>
            </a:endParaRPr>
          </a:p>
          <a:p>
            <a:r>
              <a:rPr kumimoji="1" lang="ja-JP" altLang="en-US" sz="1400">
                <a:solidFill>
                  <a:srgbClr val="FF0000"/>
                </a:solidFill>
              </a:rPr>
              <a:t>広告を配信</a:t>
            </a:r>
          </a:p>
        </p:txBody>
      </p:sp>
      <p:sp>
        <p:nvSpPr>
          <p:cNvPr id="35" name="右矢印 34">
            <a:extLst>
              <a:ext uri="{FF2B5EF4-FFF2-40B4-BE49-F238E27FC236}">
                <a16:creationId xmlns:a16="http://schemas.microsoft.com/office/drawing/2014/main" id="{4E836093-D60B-E14C-B3B2-F0C8F901FD11}"/>
              </a:ext>
            </a:extLst>
          </p:cNvPr>
          <p:cNvSpPr/>
          <p:nvPr/>
        </p:nvSpPr>
        <p:spPr>
          <a:xfrm>
            <a:off x="5868237" y="5595880"/>
            <a:ext cx="188660" cy="4220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雲形吹き出し 35">
            <a:extLst>
              <a:ext uri="{FF2B5EF4-FFF2-40B4-BE49-F238E27FC236}">
                <a16:creationId xmlns:a16="http://schemas.microsoft.com/office/drawing/2014/main" id="{3EEBAFAC-9C50-1A45-952B-659BA7D1DF57}"/>
              </a:ext>
            </a:extLst>
          </p:cNvPr>
          <p:cNvSpPr/>
          <p:nvPr/>
        </p:nvSpPr>
        <p:spPr>
          <a:xfrm>
            <a:off x="1105319" y="6159324"/>
            <a:ext cx="1204051" cy="473324"/>
          </a:xfrm>
          <a:prstGeom prst="cloudCallout">
            <a:avLst>
              <a:gd name="adj1" fmla="val -26675"/>
              <a:gd name="adj2" fmla="val -6487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>
                <a:solidFill>
                  <a:schemeClr val="tx1"/>
                </a:solidFill>
              </a:rPr>
              <a:t>来店増</a:t>
            </a:r>
          </a:p>
        </p:txBody>
      </p:sp>
      <p:sp>
        <p:nvSpPr>
          <p:cNvPr id="37" name="雲形吹き出し 36">
            <a:extLst>
              <a:ext uri="{FF2B5EF4-FFF2-40B4-BE49-F238E27FC236}">
                <a16:creationId xmlns:a16="http://schemas.microsoft.com/office/drawing/2014/main" id="{50A0A6A0-2A51-8A43-AB69-9081BD5F4BB8}"/>
              </a:ext>
            </a:extLst>
          </p:cNvPr>
          <p:cNvSpPr/>
          <p:nvPr/>
        </p:nvSpPr>
        <p:spPr>
          <a:xfrm>
            <a:off x="5483454" y="4455387"/>
            <a:ext cx="1374105" cy="473324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>
                <a:solidFill>
                  <a:schemeClr val="tx1"/>
                </a:solidFill>
              </a:rPr>
              <a:t>再</a:t>
            </a:r>
            <a:r>
              <a:rPr kumimoji="1" lang="ja-JP" altLang="en-US" sz="1400">
                <a:solidFill>
                  <a:schemeClr val="tx1"/>
                </a:solidFill>
              </a:rPr>
              <a:t>来店増</a:t>
            </a: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8AA4FAC7-3A77-624D-9748-108E4BF7573C}"/>
              </a:ext>
            </a:extLst>
          </p:cNvPr>
          <p:cNvSpPr txBox="1"/>
          <p:nvPr/>
        </p:nvSpPr>
        <p:spPr>
          <a:xfrm>
            <a:off x="6365233" y="5395627"/>
            <a:ext cx="32108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【</a:t>
            </a:r>
            <a:r>
              <a:rPr kumimoji="1" lang="ja-JP" altLang="en-US"/>
              <a:t>集客スコアリング</a:t>
            </a:r>
            <a:r>
              <a:rPr kumimoji="1" lang="en-US" altLang="ja-JP" dirty="0"/>
              <a:t>】</a:t>
            </a:r>
          </a:p>
          <a:p>
            <a:r>
              <a:rPr kumimoji="1" lang="ja-JP" altLang="en-US"/>
              <a:t>集客の状態に応じて広告配信が可能となります。</a:t>
            </a:r>
            <a:endParaRPr kumimoji="1" lang="en-US" altLang="ja-JP" dirty="0"/>
          </a:p>
        </p:txBody>
      </p:sp>
      <p:cxnSp>
        <p:nvCxnSpPr>
          <p:cNvPr id="40" name="直線矢印コネクタ 39">
            <a:extLst>
              <a:ext uri="{FF2B5EF4-FFF2-40B4-BE49-F238E27FC236}">
                <a16:creationId xmlns:a16="http://schemas.microsoft.com/office/drawing/2014/main" id="{F00AE567-6CC3-3640-9EF9-81DD1183A538}"/>
              </a:ext>
            </a:extLst>
          </p:cNvPr>
          <p:cNvCxnSpPr/>
          <p:nvPr/>
        </p:nvCxnSpPr>
        <p:spPr>
          <a:xfrm>
            <a:off x="6334472" y="2364840"/>
            <a:ext cx="0" cy="2859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矢印コネクタ 40">
            <a:extLst>
              <a:ext uri="{FF2B5EF4-FFF2-40B4-BE49-F238E27FC236}">
                <a16:creationId xmlns:a16="http://schemas.microsoft.com/office/drawing/2014/main" id="{AD25CEA2-B3E4-BA40-80F4-76EF14DA64F6}"/>
              </a:ext>
            </a:extLst>
          </p:cNvPr>
          <p:cNvCxnSpPr>
            <a:cxnSpLocks/>
          </p:cNvCxnSpPr>
          <p:nvPr/>
        </p:nvCxnSpPr>
        <p:spPr>
          <a:xfrm>
            <a:off x="615527" y="2448690"/>
            <a:ext cx="0" cy="5667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554231BF-9FC9-094B-AC19-8C23F206CCDC}"/>
              </a:ext>
            </a:extLst>
          </p:cNvPr>
          <p:cNvSpPr/>
          <p:nvPr/>
        </p:nvSpPr>
        <p:spPr>
          <a:xfrm>
            <a:off x="0" y="0"/>
            <a:ext cx="9906000" cy="200722"/>
          </a:xfrm>
          <a:prstGeom prst="rect">
            <a:avLst/>
          </a:prstGeom>
          <a:solidFill>
            <a:srgbClr val="C835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3" name="図 42">
            <a:extLst>
              <a:ext uri="{FF2B5EF4-FFF2-40B4-BE49-F238E27FC236}">
                <a16:creationId xmlns:a16="http://schemas.microsoft.com/office/drawing/2014/main" id="{6DCFED1A-9259-BA47-8EC8-C833AE471B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1053" y="217014"/>
            <a:ext cx="1741956" cy="348391"/>
          </a:xfrm>
          <a:prstGeom prst="rect">
            <a:avLst/>
          </a:prstGeom>
        </p:spPr>
      </p:pic>
      <p:pic>
        <p:nvPicPr>
          <p:cNvPr id="39" name="図 38">
            <a:extLst>
              <a:ext uri="{FF2B5EF4-FFF2-40B4-BE49-F238E27FC236}">
                <a16:creationId xmlns:a16="http://schemas.microsoft.com/office/drawing/2014/main" id="{37DB2713-B6A6-F84A-B2F7-8695483586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5036" y="6449803"/>
            <a:ext cx="1337288" cy="335996"/>
          </a:xfrm>
          <a:prstGeom prst="rect">
            <a:avLst/>
          </a:prstGeom>
        </p:spPr>
      </p:pic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CD1C6BF3-7B0F-1B43-BBE1-F394D7DBEEB4}"/>
              </a:ext>
            </a:extLst>
          </p:cNvPr>
          <p:cNvSpPr txBox="1"/>
          <p:nvPr/>
        </p:nvSpPr>
        <p:spPr>
          <a:xfrm>
            <a:off x="2627677" y="4997212"/>
            <a:ext cx="3566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>
                <a:solidFill>
                  <a:srgbClr val="FF0000"/>
                </a:solidFill>
              </a:rPr>
              <a:t>来店者の顧客属性に</a:t>
            </a:r>
            <a:r>
              <a:rPr lang="ja-JP" altLang="en-US" sz="1400">
                <a:solidFill>
                  <a:srgbClr val="FF0000"/>
                </a:solidFill>
              </a:rPr>
              <a:t>応じた配信も可能！</a:t>
            </a:r>
            <a:endParaRPr lang="en-US" altLang="ja-JP" sz="1400" dirty="0">
              <a:solidFill>
                <a:srgbClr val="FF0000"/>
              </a:solidFill>
            </a:endParaRPr>
          </a:p>
          <a:p>
            <a:r>
              <a:rPr kumimoji="1" lang="en-US" altLang="ja-JP" sz="1000" dirty="0">
                <a:solidFill>
                  <a:srgbClr val="FF0000"/>
                </a:solidFill>
              </a:rPr>
              <a:t>(</a:t>
            </a:r>
            <a:r>
              <a:rPr lang="ja-JP" altLang="en-US" sz="1000">
                <a:solidFill>
                  <a:srgbClr val="FF0000"/>
                </a:solidFill>
              </a:rPr>
              <a:t>配信カテゴリは自由に設定可能です</a:t>
            </a:r>
            <a:r>
              <a:rPr lang="en-US" altLang="ja-JP" sz="1000" dirty="0">
                <a:solidFill>
                  <a:srgbClr val="FF0000"/>
                </a:solidFill>
              </a:rPr>
              <a:t>)</a:t>
            </a:r>
            <a:endParaRPr kumimoji="1" lang="ja-JP" altLang="en-US" sz="1000">
              <a:solidFill>
                <a:srgbClr val="FF0000"/>
              </a:solidFill>
            </a:endParaRPr>
          </a:p>
        </p:txBody>
      </p:sp>
      <p:sp>
        <p:nvSpPr>
          <p:cNvPr id="46" name="角丸四角形 45">
            <a:extLst>
              <a:ext uri="{FF2B5EF4-FFF2-40B4-BE49-F238E27FC236}">
                <a16:creationId xmlns:a16="http://schemas.microsoft.com/office/drawing/2014/main" id="{FE62CA85-3993-B74E-987D-539B161F84D5}"/>
              </a:ext>
            </a:extLst>
          </p:cNvPr>
          <p:cNvSpPr/>
          <p:nvPr/>
        </p:nvSpPr>
        <p:spPr>
          <a:xfrm>
            <a:off x="4087038" y="5904116"/>
            <a:ext cx="1503585" cy="25520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>
                <a:solidFill>
                  <a:schemeClr val="tx1"/>
                </a:solidFill>
              </a:rPr>
              <a:t>高齢者男性</a:t>
            </a:r>
            <a:endParaRPr kumimoji="1" lang="ja-JP" altLang="en-US" sz="1400">
              <a:solidFill>
                <a:schemeClr val="tx1"/>
              </a:solidFill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704F0E5-D928-C34F-BC9A-9DDDCBD9390C}"/>
              </a:ext>
            </a:extLst>
          </p:cNvPr>
          <p:cNvSpPr txBox="1"/>
          <p:nvPr/>
        </p:nvSpPr>
        <p:spPr>
          <a:xfrm>
            <a:off x="2754186" y="6279376"/>
            <a:ext cx="43877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b="1">
                <a:solidFill>
                  <a:srgbClr val="FF0000"/>
                </a:solidFill>
              </a:rPr>
              <a:t>一定のボリュームが貯まれば、来店頻度別での</a:t>
            </a:r>
            <a:endParaRPr lang="en-US" altLang="ja-JP" sz="1200" b="1" dirty="0">
              <a:solidFill>
                <a:srgbClr val="FF0000"/>
              </a:solidFill>
            </a:endParaRPr>
          </a:p>
          <a:p>
            <a:r>
              <a:rPr lang="ja-JP" altLang="en-US" sz="1200" b="1">
                <a:solidFill>
                  <a:srgbClr val="FF0000"/>
                </a:solidFill>
              </a:rPr>
              <a:t>スコアリングも可能（ヘビー／ミドル／ライトユーザーなど</a:t>
            </a:r>
            <a:r>
              <a:rPr lang="en-US" altLang="ja-JP" sz="1200" b="1" dirty="0">
                <a:solidFill>
                  <a:srgbClr val="FF0000"/>
                </a:solidFill>
              </a:rPr>
              <a:t>)</a:t>
            </a:r>
            <a:endParaRPr kumimoji="1" lang="ja-JP" altLang="en-US" sz="12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9496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5A2DD207-F8F9-3846-9158-1996CE788BA6}"/>
              </a:ext>
            </a:extLst>
          </p:cNvPr>
          <p:cNvCxnSpPr/>
          <p:nvPr/>
        </p:nvCxnSpPr>
        <p:spPr>
          <a:xfrm>
            <a:off x="382772" y="584789"/>
            <a:ext cx="933538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85303168-A805-0141-A32D-0AB12056ADBB}"/>
              </a:ext>
            </a:extLst>
          </p:cNvPr>
          <p:cNvSpPr txBox="1"/>
          <p:nvPr/>
        </p:nvSpPr>
        <p:spPr>
          <a:xfrm>
            <a:off x="382771" y="227479"/>
            <a:ext cx="6229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+mj-ea"/>
                <a:ea typeface="+mj-ea"/>
              </a:rPr>
              <a:t>FACE9 </a:t>
            </a:r>
            <a:r>
              <a:rPr lang="ja-JP" altLang="en-US">
                <a:latin typeface="+mj-ea"/>
              </a:rPr>
              <a:t>集客</a:t>
            </a:r>
            <a:r>
              <a:rPr lang="ja-JP" altLang="en-US"/>
              <a:t>スコアリングに基づいた配信結果例（比較）</a:t>
            </a:r>
          </a:p>
          <a:p>
            <a:r>
              <a:rPr kumimoji="1" lang="ja-JP" altLang="en-US">
                <a:latin typeface="+mj-ea"/>
                <a:ea typeface="+mj-ea"/>
              </a:rPr>
              <a:t>　</a:t>
            </a:r>
            <a:endParaRPr lang="ja-JP" altLang="en-US">
              <a:latin typeface="+mj-ea"/>
              <a:ea typeface="+mj-ea"/>
            </a:endParaRPr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554231BF-9FC9-094B-AC19-8C23F206CCDC}"/>
              </a:ext>
            </a:extLst>
          </p:cNvPr>
          <p:cNvSpPr/>
          <p:nvPr/>
        </p:nvSpPr>
        <p:spPr>
          <a:xfrm>
            <a:off x="0" y="0"/>
            <a:ext cx="9906000" cy="200722"/>
          </a:xfrm>
          <a:prstGeom prst="rect">
            <a:avLst/>
          </a:prstGeom>
          <a:solidFill>
            <a:srgbClr val="C835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3" name="図 42">
            <a:extLst>
              <a:ext uri="{FF2B5EF4-FFF2-40B4-BE49-F238E27FC236}">
                <a16:creationId xmlns:a16="http://schemas.microsoft.com/office/drawing/2014/main" id="{6DCFED1A-9259-BA47-8EC8-C833AE471B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1053" y="217014"/>
            <a:ext cx="1741956" cy="348391"/>
          </a:xfrm>
          <a:prstGeom prst="rect">
            <a:avLst/>
          </a:prstGeom>
        </p:spPr>
      </p:pic>
      <p:pic>
        <p:nvPicPr>
          <p:cNvPr id="39" name="図 38">
            <a:extLst>
              <a:ext uri="{FF2B5EF4-FFF2-40B4-BE49-F238E27FC236}">
                <a16:creationId xmlns:a16="http://schemas.microsoft.com/office/drawing/2014/main" id="{37DB2713-B6A6-F84A-B2F7-8695483586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5036" y="6449803"/>
            <a:ext cx="1337288" cy="335996"/>
          </a:xfrm>
          <a:prstGeom prst="rect">
            <a:avLst/>
          </a:prstGeom>
        </p:spPr>
      </p:pic>
      <p:pic>
        <p:nvPicPr>
          <p:cNvPr id="44" name="図 43">
            <a:extLst>
              <a:ext uri="{FF2B5EF4-FFF2-40B4-BE49-F238E27FC236}">
                <a16:creationId xmlns:a16="http://schemas.microsoft.com/office/drawing/2014/main" id="{2D361675-2760-D647-9F10-CE1775285D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330" y="2046579"/>
            <a:ext cx="9521828" cy="1392899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AB37E67-1DC1-6B45-A10A-3D5A5C75B2EC}"/>
              </a:ext>
            </a:extLst>
          </p:cNvPr>
          <p:cNvSpPr txBox="1"/>
          <p:nvPr/>
        </p:nvSpPr>
        <p:spPr>
          <a:xfrm>
            <a:off x="196330" y="1616070"/>
            <a:ext cx="3338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【</a:t>
            </a:r>
            <a:r>
              <a:rPr kumimoji="1" lang="ja-JP" altLang="en-US"/>
              <a:t>基本配信</a:t>
            </a:r>
            <a:r>
              <a:rPr kumimoji="1" lang="en-US" altLang="ja-JP" dirty="0"/>
              <a:t>】</a:t>
            </a:r>
            <a:endParaRPr kumimoji="1"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50B6852C-6744-ED44-8591-C37A3FE569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6330" y="4100521"/>
            <a:ext cx="9397152" cy="949945"/>
          </a:xfrm>
          <a:prstGeom prst="rect">
            <a:avLst/>
          </a:prstGeom>
        </p:spPr>
      </p:pic>
      <p:sp>
        <p:nvSpPr>
          <p:cNvPr id="47" name="角丸四角形 46">
            <a:extLst>
              <a:ext uri="{FF2B5EF4-FFF2-40B4-BE49-F238E27FC236}">
                <a16:creationId xmlns:a16="http://schemas.microsoft.com/office/drawing/2014/main" id="{E28F7BE6-5346-CB42-8897-6E1F425030FD}"/>
              </a:ext>
            </a:extLst>
          </p:cNvPr>
          <p:cNvSpPr/>
          <p:nvPr/>
        </p:nvSpPr>
        <p:spPr>
          <a:xfrm>
            <a:off x="9117586" y="2328845"/>
            <a:ext cx="596328" cy="261257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角丸四角形 47">
            <a:extLst>
              <a:ext uri="{FF2B5EF4-FFF2-40B4-BE49-F238E27FC236}">
                <a16:creationId xmlns:a16="http://schemas.microsoft.com/office/drawing/2014/main" id="{B914DAA6-C9A4-9B48-B4A7-734509E47699}"/>
              </a:ext>
            </a:extLst>
          </p:cNvPr>
          <p:cNvSpPr/>
          <p:nvPr/>
        </p:nvSpPr>
        <p:spPr>
          <a:xfrm>
            <a:off x="9117586" y="4402196"/>
            <a:ext cx="596328" cy="261257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62D8B360-4500-264B-A5E3-92AEACDA1550}"/>
              </a:ext>
            </a:extLst>
          </p:cNvPr>
          <p:cNvCxnSpPr/>
          <p:nvPr/>
        </p:nvCxnSpPr>
        <p:spPr>
          <a:xfrm>
            <a:off x="9657280" y="2590102"/>
            <a:ext cx="0" cy="1812094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90234B7-2918-A84E-AEDE-AECBABCC511A}"/>
              </a:ext>
            </a:extLst>
          </p:cNvPr>
          <p:cNvSpPr txBox="1"/>
          <p:nvPr/>
        </p:nvSpPr>
        <p:spPr>
          <a:xfrm>
            <a:off x="196330" y="3657520"/>
            <a:ext cx="3338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【</a:t>
            </a:r>
            <a:r>
              <a:rPr lang="ja-JP" altLang="en-US"/>
              <a:t>来店者追客</a:t>
            </a:r>
            <a:r>
              <a:rPr kumimoji="1" lang="ja-JP" altLang="en-US"/>
              <a:t>配信</a:t>
            </a:r>
            <a:r>
              <a:rPr kumimoji="1" lang="en-US" altLang="ja-JP" dirty="0"/>
              <a:t>】</a:t>
            </a:r>
            <a:endParaRPr kumimoji="1" lang="ja-JP" altLang="en-US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9FC99F78-19B4-5443-B536-EF220351D910}"/>
              </a:ext>
            </a:extLst>
          </p:cNvPr>
          <p:cNvSpPr txBox="1"/>
          <p:nvPr/>
        </p:nvSpPr>
        <p:spPr>
          <a:xfrm>
            <a:off x="1733107" y="1041992"/>
            <a:ext cx="7049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/>
              <a:t>新規客の獲得コストは一般的にリピート集客の</a:t>
            </a:r>
            <a:r>
              <a:rPr lang="en-US" altLang="ja-JP" dirty="0"/>
              <a:t>6</a:t>
            </a:r>
            <a:r>
              <a:rPr lang="ja-JP" altLang="en-US"/>
              <a:t>倍と言われます</a:t>
            </a:r>
            <a:endParaRPr kumimoji="1" lang="ja-JP" altLang="en-US"/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DDCB9E50-29A6-0E4F-9B16-EF63E5902DFB}"/>
              </a:ext>
            </a:extLst>
          </p:cNvPr>
          <p:cNvSpPr txBox="1"/>
          <p:nvPr/>
        </p:nvSpPr>
        <p:spPr>
          <a:xfrm>
            <a:off x="1733107" y="5241853"/>
            <a:ext cx="7049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/>
              <a:t>一例ですが</a:t>
            </a:r>
            <a:r>
              <a:rPr kumimoji="1" lang="en-US" altLang="ja-JP" dirty="0"/>
              <a:t>SMARKE</a:t>
            </a:r>
            <a:r>
              <a:rPr kumimoji="1" lang="ja-JP" altLang="en-US"/>
              <a:t>ではリピート集客を新規集客の</a:t>
            </a:r>
            <a:r>
              <a:rPr kumimoji="1" lang="en-US" altLang="ja-JP" dirty="0"/>
              <a:t>20</a:t>
            </a:r>
            <a:r>
              <a:rPr kumimoji="1" lang="ja-JP" altLang="en-US"/>
              <a:t>分の</a:t>
            </a:r>
            <a:r>
              <a:rPr kumimoji="1" lang="en-US" altLang="ja-JP" dirty="0"/>
              <a:t>1</a:t>
            </a:r>
            <a:r>
              <a:rPr kumimoji="1" lang="ja-JP" altLang="en-US"/>
              <a:t>を実現</a:t>
            </a:r>
          </a:p>
        </p:txBody>
      </p:sp>
    </p:spTree>
    <p:extLst>
      <p:ext uri="{BB962C8B-B14F-4D97-AF65-F5344CB8AC3E}">
        <p14:creationId xmlns:p14="http://schemas.microsoft.com/office/powerpoint/2010/main" val="27071510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5A2DD207-F8F9-3846-9158-1996CE788BA6}"/>
              </a:ext>
            </a:extLst>
          </p:cNvPr>
          <p:cNvCxnSpPr/>
          <p:nvPr/>
        </p:nvCxnSpPr>
        <p:spPr>
          <a:xfrm>
            <a:off x="382772" y="584789"/>
            <a:ext cx="933538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85303168-A805-0141-A32D-0AB12056ADBB}"/>
              </a:ext>
            </a:extLst>
          </p:cNvPr>
          <p:cNvSpPr txBox="1"/>
          <p:nvPr/>
        </p:nvSpPr>
        <p:spPr>
          <a:xfrm>
            <a:off x="382772" y="227479"/>
            <a:ext cx="4570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+mj-ea"/>
                <a:ea typeface="+mj-ea"/>
              </a:rPr>
              <a:t>FACE10 </a:t>
            </a:r>
            <a:r>
              <a:rPr lang="ja-JP" altLang="en-US">
                <a:latin typeface="+mj-ea"/>
              </a:rPr>
              <a:t>オプション：単純来店調査</a:t>
            </a:r>
            <a:r>
              <a:rPr kumimoji="1" lang="ja-JP" altLang="en-US">
                <a:latin typeface="+mj-ea"/>
                <a:ea typeface="+mj-ea"/>
              </a:rPr>
              <a:t>　</a:t>
            </a:r>
            <a:endParaRPr lang="ja-JP" altLang="en-US">
              <a:latin typeface="+mj-ea"/>
              <a:ea typeface="+mj-ea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789FD89-8515-A24E-8799-4A02CDC8C0E7}"/>
              </a:ext>
            </a:extLst>
          </p:cNvPr>
          <p:cNvSpPr txBox="1"/>
          <p:nvPr/>
        </p:nvSpPr>
        <p:spPr>
          <a:xfrm>
            <a:off x="423746" y="992459"/>
            <a:ext cx="89562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/>
              <a:t>オプションとして、</a:t>
            </a:r>
            <a:br>
              <a:rPr kumimoji="1" lang="en-US" altLang="ja-JP" dirty="0"/>
            </a:br>
            <a:r>
              <a:rPr kumimoji="1" lang="ja-JP" altLang="en-US"/>
              <a:t>広告接触に関係なく、店舗来店したユーザーの各種属性を調査することが</a:t>
            </a:r>
            <a:r>
              <a:rPr lang="ja-JP" altLang="en-US"/>
              <a:t>可能です。</a:t>
            </a:r>
            <a:endParaRPr lang="en-US" altLang="ja-JP" dirty="0"/>
          </a:p>
          <a:p>
            <a:r>
              <a:rPr lang="ja-JP" altLang="en-US"/>
              <a:t>これにより、来店数・性年代・居住地・興味関心を分析・配信に活用できます。</a:t>
            </a:r>
            <a:endParaRPr lang="en-US" altLang="ja-JP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382F8DC6-24A8-8249-9F47-ED776AFDD0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074" y="2269072"/>
            <a:ext cx="3516516" cy="3261927"/>
          </a:xfrm>
          <a:prstGeom prst="rect">
            <a:avLst/>
          </a:prstGeom>
        </p:spPr>
      </p:pic>
      <p:pic>
        <p:nvPicPr>
          <p:cNvPr id="42" name="図 41">
            <a:extLst>
              <a:ext uri="{FF2B5EF4-FFF2-40B4-BE49-F238E27FC236}">
                <a16:creationId xmlns:a16="http://schemas.microsoft.com/office/drawing/2014/main" id="{84590025-DC1F-7049-B4BD-DAE51ADEA0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8253" y="2269072"/>
            <a:ext cx="4814871" cy="2506136"/>
          </a:xfrm>
          <a:prstGeom prst="rect">
            <a:avLst/>
          </a:prstGeom>
        </p:spPr>
      </p:pic>
      <p:pic>
        <p:nvPicPr>
          <p:cNvPr id="45" name="図 44">
            <a:extLst>
              <a:ext uri="{FF2B5EF4-FFF2-40B4-BE49-F238E27FC236}">
                <a16:creationId xmlns:a16="http://schemas.microsoft.com/office/drawing/2014/main" id="{FBD91AC5-467C-784F-838D-4745107625E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1509"/>
          <a:stretch/>
        </p:blipFill>
        <p:spPr>
          <a:xfrm>
            <a:off x="4101750" y="4775208"/>
            <a:ext cx="4171417" cy="1826308"/>
          </a:xfrm>
          <a:prstGeom prst="rect">
            <a:avLst/>
          </a:prstGeom>
        </p:spPr>
      </p:pic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EB06E6EF-9808-4540-B600-5EDBCC57718B}"/>
              </a:ext>
            </a:extLst>
          </p:cNvPr>
          <p:cNvSpPr/>
          <p:nvPr/>
        </p:nvSpPr>
        <p:spPr>
          <a:xfrm>
            <a:off x="0" y="0"/>
            <a:ext cx="9906000" cy="200722"/>
          </a:xfrm>
          <a:prstGeom prst="rect">
            <a:avLst/>
          </a:prstGeom>
          <a:solidFill>
            <a:srgbClr val="C835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9" name="図 48">
            <a:extLst>
              <a:ext uri="{FF2B5EF4-FFF2-40B4-BE49-F238E27FC236}">
                <a16:creationId xmlns:a16="http://schemas.microsoft.com/office/drawing/2014/main" id="{E8004CD4-D88F-EB46-9415-45F3230439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11053" y="217014"/>
            <a:ext cx="1741956" cy="348391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3580FDE7-3930-2948-B2A1-7C7BF2AA23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55036" y="6449803"/>
            <a:ext cx="1337288" cy="335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2281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正方形/長方形 65">
            <a:extLst>
              <a:ext uri="{FF2B5EF4-FFF2-40B4-BE49-F238E27FC236}">
                <a16:creationId xmlns:a16="http://schemas.microsoft.com/office/drawing/2014/main" id="{4582638F-5A80-4C48-96B2-13DEDE59C425}"/>
              </a:ext>
            </a:extLst>
          </p:cNvPr>
          <p:cNvSpPr/>
          <p:nvPr/>
        </p:nvSpPr>
        <p:spPr>
          <a:xfrm>
            <a:off x="6707191" y="749615"/>
            <a:ext cx="2461685" cy="3643965"/>
          </a:xfrm>
          <a:prstGeom prst="rect">
            <a:avLst/>
          </a:prstGeom>
          <a:solidFill>
            <a:srgbClr val="C83563">
              <a:alpha val="71765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000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 dirty="0">
              <a:solidFill>
                <a:srgbClr val="059ADA"/>
              </a:solidFill>
            </a:endParaRPr>
          </a:p>
        </p:txBody>
      </p: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FD337837-D8AC-5741-9B55-8C35EF1D695C}"/>
              </a:ext>
            </a:extLst>
          </p:cNvPr>
          <p:cNvSpPr txBox="1"/>
          <p:nvPr/>
        </p:nvSpPr>
        <p:spPr>
          <a:xfrm>
            <a:off x="6622651" y="951501"/>
            <a:ext cx="2686953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1600" b="1">
                <a:solidFill>
                  <a:schemeClr val="bg1"/>
                </a:solidFill>
              </a:rPr>
              <a:t>基本配信</a:t>
            </a:r>
            <a:endParaRPr kumimoji="1" lang="en-US" altLang="ja-JP" sz="1600" b="1" dirty="0">
              <a:solidFill>
                <a:schemeClr val="bg1"/>
              </a:solidFill>
            </a:endParaRPr>
          </a:p>
          <a:p>
            <a:pPr algn="ctr"/>
            <a:r>
              <a:rPr lang="ja-JP" altLang="en-US" sz="1000" b="1">
                <a:solidFill>
                  <a:schemeClr val="bg1"/>
                </a:solidFill>
              </a:rPr>
              <a:t>＋</a:t>
            </a:r>
            <a:endParaRPr lang="en-US" altLang="ja-JP" sz="1000" b="1" dirty="0">
              <a:solidFill>
                <a:schemeClr val="bg1"/>
              </a:solidFill>
            </a:endParaRPr>
          </a:p>
          <a:p>
            <a:pPr algn="ctr"/>
            <a:r>
              <a:rPr lang="ja-JP" altLang="en-US" sz="1600" b="1">
                <a:solidFill>
                  <a:schemeClr val="bg1"/>
                </a:solidFill>
              </a:rPr>
              <a:t>リマーケティング広告</a:t>
            </a:r>
            <a:r>
              <a:rPr lang="ja-JP" altLang="en-US" sz="1000" b="1">
                <a:solidFill>
                  <a:schemeClr val="bg1"/>
                </a:solidFill>
              </a:rPr>
              <a:t>（</a:t>
            </a:r>
            <a:r>
              <a:rPr lang="en-US" altLang="ja-JP" sz="1000" b="1" dirty="0">
                <a:solidFill>
                  <a:schemeClr val="bg1"/>
                </a:solidFill>
              </a:rPr>
              <a:t>※2</a:t>
            </a:r>
            <a:r>
              <a:rPr lang="ja-JP" altLang="en-US" sz="1000" b="1">
                <a:solidFill>
                  <a:schemeClr val="bg1"/>
                </a:solidFill>
              </a:rPr>
              <a:t>）</a:t>
            </a:r>
            <a:endParaRPr lang="en-US" altLang="ja-JP" sz="1000" b="1" dirty="0">
              <a:solidFill>
                <a:schemeClr val="bg1"/>
              </a:solidFill>
            </a:endParaRPr>
          </a:p>
          <a:p>
            <a:pPr algn="ctr"/>
            <a:r>
              <a:rPr lang="ja-JP" altLang="en-US" sz="1600" b="1">
                <a:solidFill>
                  <a:schemeClr val="bg1"/>
                </a:solidFill>
              </a:rPr>
              <a:t>来店者追客配信</a:t>
            </a:r>
            <a:endParaRPr kumimoji="1" lang="ja-JP" altLang="en-US" sz="1600" b="1" dirty="0">
              <a:solidFill>
                <a:schemeClr val="bg1"/>
              </a:solidFill>
            </a:endParaRPr>
          </a:p>
        </p:txBody>
      </p:sp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5A2DD207-F8F9-3846-9158-1996CE788BA6}"/>
              </a:ext>
            </a:extLst>
          </p:cNvPr>
          <p:cNvCxnSpPr/>
          <p:nvPr/>
        </p:nvCxnSpPr>
        <p:spPr>
          <a:xfrm>
            <a:off x="382772" y="584789"/>
            <a:ext cx="933538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85303168-A805-0141-A32D-0AB12056ADBB}"/>
              </a:ext>
            </a:extLst>
          </p:cNvPr>
          <p:cNvSpPr txBox="1"/>
          <p:nvPr/>
        </p:nvSpPr>
        <p:spPr>
          <a:xfrm>
            <a:off x="382772" y="227479"/>
            <a:ext cx="4570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+mj-ea"/>
                <a:ea typeface="+mj-ea"/>
              </a:rPr>
              <a:t>FACE11 </a:t>
            </a:r>
            <a:r>
              <a:rPr lang="ja-JP" altLang="en-US">
                <a:latin typeface="+mj-ea"/>
              </a:rPr>
              <a:t>集客</a:t>
            </a:r>
            <a:r>
              <a:rPr lang="ja-JP" altLang="en-US"/>
              <a:t>スコアリングの料金体系</a:t>
            </a:r>
            <a:r>
              <a:rPr kumimoji="1" lang="ja-JP" altLang="en-US">
                <a:latin typeface="+mj-ea"/>
                <a:ea typeface="+mj-ea"/>
              </a:rPr>
              <a:t>　</a:t>
            </a:r>
            <a:endParaRPr lang="ja-JP" altLang="en-US">
              <a:latin typeface="+mj-ea"/>
              <a:ea typeface="+mj-ea"/>
            </a:endParaRPr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CE2393CB-1B27-184A-B258-6F2CB3321DC0}"/>
              </a:ext>
            </a:extLst>
          </p:cNvPr>
          <p:cNvSpPr/>
          <p:nvPr/>
        </p:nvSpPr>
        <p:spPr>
          <a:xfrm>
            <a:off x="3025087" y="749615"/>
            <a:ext cx="2380650" cy="3643965"/>
          </a:xfrm>
          <a:prstGeom prst="rect">
            <a:avLst/>
          </a:prstGeom>
          <a:solidFill>
            <a:srgbClr val="C83563">
              <a:alpha val="71765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000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 dirty="0">
              <a:solidFill>
                <a:srgbClr val="059ADA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A239FBA1-183A-7546-933E-0E719F670714}"/>
              </a:ext>
            </a:extLst>
          </p:cNvPr>
          <p:cNvSpPr txBox="1"/>
          <p:nvPr/>
        </p:nvSpPr>
        <p:spPr>
          <a:xfrm>
            <a:off x="3723222" y="1231916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1600" b="1">
                <a:solidFill>
                  <a:schemeClr val="bg1"/>
                </a:solidFill>
              </a:rPr>
              <a:t>基本</a:t>
            </a:r>
            <a:r>
              <a:rPr kumimoji="1" lang="ja-JP" altLang="en-US" sz="1600" b="1">
                <a:solidFill>
                  <a:schemeClr val="bg1"/>
                </a:solidFill>
              </a:rPr>
              <a:t>配信</a:t>
            </a:r>
            <a:endParaRPr kumimoji="1" lang="ja-JP" altLang="en-US" sz="1600" b="1" dirty="0">
              <a:solidFill>
                <a:schemeClr val="bg1"/>
              </a:solidFill>
            </a:endParaRPr>
          </a:p>
        </p:txBody>
      </p: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A27E9122-19C5-EB45-B2B3-2D4E69BBB28B}"/>
              </a:ext>
            </a:extLst>
          </p:cNvPr>
          <p:cNvSpPr/>
          <p:nvPr/>
        </p:nvSpPr>
        <p:spPr>
          <a:xfrm>
            <a:off x="605913" y="1835681"/>
            <a:ext cx="8576713" cy="519322"/>
          </a:xfrm>
          <a:prstGeom prst="rect">
            <a:avLst/>
          </a:prstGeom>
          <a:solidFill>
            <a:schemeClr val="bg1">
              <a:lumMod val="8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0000" rtlCol="0" anchor="ctr"/>
          <a:lstStyle/>
          <a:p>
            <a:pPr algn="ctr"/>
            <a:endParaRPr kumimoji="1" lang="ja-JP" altLang="en-US" sz="1200" dirty="0">
              <a:solidFill>
                <a:srgbClr val="059ADA"/>
              </a:solidFill>
            </a:endParaRPr>
          </a:p>
        </p:txBody>
      </p: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4EDB00AD-82FF-174D-B8B0-B44AD5FB9802}"/>
              </a:ext>
            </a:extLst>
          </p:cNvPr>
          <p:cNvSpPr/>
          <p:nvPr/>
        </p:nvSpPr>
        <p:spPr>
          <a:xfrm>
            <a:off x="605912" y="2435618"/>
            <a:ext cx="8569474" cy="545551"/>
          </a:xfrm>
          <a:prstGeom prst="rect">
            <a:avLst/>
          </a:prstGeom>
          <a:solidFill>
            <a:schemeClr val="bg1">
              <a:lumMod val="8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0000" rtlCol="0" anchor="ctr"/>
          <a:lstStyle/>
          <a:p>
            <a:pPr algn="ctr"/>
            <a:endParaRPr kumimoji="1" lang="ja-JP" altLang="en-US" sz="1200" dirty="0">
              <a:solidFill>
                <a:srgbClr val="059ADA"/>
              </a:solidFill>
            </a:endParaRPr>
          </a:p>
        </p:txBody>
      </p: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7AC77B2F-301F-6F40-AB74-F0436B8D5363}"/>
              </a:ext>
            </a:extLst>
          </p:cNvPr>
          <p:cNvSpPr/>
          <p:nvPr/>
        </p:nvSpPr>
        <p:spPr>
          <a:xfrm>
            <a:off x="605912" y="3097232"/>
            <a:ext cx="8569473" cy="542500"/>
          </a:xfrm>
          <a:prstGeom prst="rect">
            <a:avLst/>
          </a:prstGeom>
          <a:solidFill>
            <a:schemeClr val="bg1">
              <a:lumMod val="8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0000" rtlCol="0" anchor="ctr"/>
          <a:lstStyle/>
          <a:p>
            <a:pPr algn="ctr"/>
            <a:endParaRPr kumimoji="1" lang="ja-JP" altLang="en-US" sz="1200" dirty="0">
              <a:solidFill>
                <a:srgbClr val="059ADA"/>
              </a:solidFill>
            </a:endParaRPr>
          </a:p>
        </p:txBody>
      </p: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F03441D0-2922-C542-939F-BB67BE64EECE}"/>
              </a:ext>
            </a:extLst>
          </p:cNvPr>
          <p:cNvSpPr/>
          <p:nvPr/>
        </p:nvSpPr>
        <p:spPr>
          <a:xfrm>
            <a:off x="662629" y="1880648"/>
            <a:ext cx="2243132" cy="4302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0000" rtlCol="0" anchor="ctr"/>
          <a:lstStyle/>
          <a:p>
            <a:pPr algn="ctr"/>
            <a:r>
              <a:rPr kumimoji="1" lang="ja-JP" alt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初期費用</a:t>
            </a:r>
          </a:p>
        </p:txBody>
      </p:sp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4770E4E9-6B52-FF4E-BE65-D43FD61B637A}"/>
              </a:ext>
            </a:extLst>
          </p:cNvPr>
          <p:cNvSpPr/>
          <p:nvPr/>
        </p:nvSpPr>
        <p:spPr>
          <a:xfrm>
            <a:off x="662629" y="2478811"/>
            <a:ext cx="2243132" cy="4435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0000" rtlCol="0" anchor="ctr"/>
          <a:lstStyle/>
          <a:p>
            <a:pPr algn="ctr"/>
            <a:r>
              <a:rPr lang="ja-JP" altLang="en-US" sz="1600" b="1">
                <a:solidFill>
                  <a:schemeClr val="tx1">
                    <a:lumMod val="75000"/>
                    <a:lumOff val="25000"/>
                  </a:schemeClr>
                </a:solidFill>
              </a:rPr>
              <a:t>イン</a:t>
            </a:r>
            <a:r>
              <a:rPr kumimoji="1" lang="ja-JP" altLang="en-US" sz="1600" b="1">
                <a:solidFill>
                  <a:schemeClr val="tx1">
                    <a:lumMod val="75000"/>
                    <a:lumOff val="25000"/>
                  </a:schemeClr>
                </a:solidFill>
              </a:rPr>
              <a:t>プレッション単価</a:t>
            </a:r>
            <a:endParaRPr kumimoji="1" lang="ja-JP" alt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0" name="正方形/長方形 49">
            <a:extLst>
              <a:ext uri="{FF2B5EF4-FFF2-40B4-BE49-F238E27FC236}">
                <a16:creationId xmlns:a16="http://schemas.microsoft.com/office/drawing/2014/main" id="{EDB58AD0-8624-064A-A052-F4B8BAC51059}"/>
              </a:ext>
            </a:extLst>
          </p:cNvPr>
          <p:cNvSpPr/>
          <p:nvPr/>
        </p:nvSpPr>
        <p:spPr>
          <a:xfrm>
            <a:off x="662629" y="3153350"/>
            <a:ext cx="2243132" cy="4302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0000" rtlCol="0" anchor="ctr"/>
          <a:lstStyle/>
          <a:p>
            <a:pPr algn="ctr"/>
            <a:r>
              <a:rPr kumimoji="1" lang="ja-JP" alt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最低出稿費用</a:t>
            </a:r>
          </a:p>
        </p:txBody>
      </p:sp>
      <p:sp>
        <p:nvSpPr>
          <p:cNvPr id="52" name="正方形/長方形 51">
            <a:extLst>
              <a:ext uri="{FF2B5EF4-FFF2-40B4-BE49-F238E27FC236}">
                <a16:creationId xmlns:a16="http://schemas.microsoft.com/office/drawing/2014/main" id="{F5275ABB-187B-8C4E-91B7-5C8E4095770C}"/>
              </a:ext>
            </a:extLst>
          </p:cNvPr>
          <p:cNvSpPr/>
          <p:nvPr/>
        </p:nvSpPr>
        <p:spPr>
          <a:xfrm>
            <a:off x="3165433" y="2469435"/>
            <a:ext cx="2153122" cy="40493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0000" rtlCol="0" anchor="ctr"/>
          <a:lstStyle/>
          <a:p>
            <a:pPr algn="ctr"/>
            <a:r>
              <a:rPr lang="en-US" altLang="ja-JP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CPM_500</a:t>
            </a:r>
            <a:r>
              <a:rPr lang="ja-JP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円</a:t>
            </a:r>
            <a:endParaRPr kumimoji="1" lang="ja-JP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62" name="タイトル 6">
            <a:extLst>
              <a:ext uri="{FF2B5EF4-FFF2-40B4-BE49-F238E27FC236}">
                <a16:creationId xmlns:a16="http://schemas.microsoft.com/office/drawing/2014/main" id="{6CFCC617-EE60-9B44-B6A3-5CB7680E4D28}"/>
              </a:ext>
            </a:extLst>
          </p:cNvPr>
          <p:cNvSpPr txBox="1">
            <a:spLocks/>
          </p:cNvSpPr>
          <p:nvPr/>
        </p:nvSpPr>
        <p:spPr>
          <a:xfrm>
            <a:off x="385843" y="6026222"/>
            <a:ext cx="5670620" cy="391628"/>
          </a:xfrm>
          <a:prstGeom prst="rect">
            <a:avLst/>
          </a:prstGeom>
        </p:spPr>
        <p:txBody>
          <a:bodyPr vert="horz" wrap="square" lIns="72000" tIns="108000" rIns="72000" bIns="36000" rtlCol="0" anchor="ctr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メイリオ"/>
                <a:ea typeface="メイリオ"/>
                <a:cs typeface="メイリオ"/>
              </a:defRPr>
            </a:lvl1pPr>
          </a:lstStyle>
          <a:p>
            <a:r>
              <a:rPr lang="en-US" altLang="ja-JP" sz="1600" dirty="0"/>
              <a:t>【</a:t>
            </a:r>
            <a:r>
              <a:rPr lang="ja-JP" altLang="en-US" sz="1600"/>
              <a:t>オプション</a:t>
            </a:r>
            <a:r>
              <a:rPr lang="en-US" altLang="ja-JP" sz="1600" dirty="0"/>
              <a:t>】</a:t>
            </a:r>
            <a:r>
              <a:rPr lang="ja-JP" altLang="en-US" sz="1600"/>
              <a:t>バナー画像・クリエイティブ制作</a:t>
            </a:r>
            <a:endParaRPr lang="ja-JP" altLang="en-US" sz="1600" dirty="0"/>
          </a:p>
        </p:txBody>
      </p:sp>
      <p:sp>
        <p:nvSpPr>
          <p:cNvPr id="63" name="Rectangle 41">
            <a:extLst>
              <a:ext uri="{FF2B5EF4-FFF2-40B4-BE49-F238E27FC236}">
                <a16:creationId xmlns:a16="http://schemas.microsoft.com/office/drawing/2014/main" id="{AD88235D-6B4F-064F-81E0-319F4BACB176}"/>
              </a:ext>
            </a:extLst>
          </p:cNvPr>
          <p:cNvSpPr/>
          <p:nvPr/>
        </p:nvSpPr>
        <p:spPr>
          <a:xfrm>
            <a:off x="619374" y="6354635"/>
            <a:ext cx="314701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1632753">
              <a:defRPr/>
            </a:pPr>
            <a:r>
              <a:rPr kumimoji="0" lang="ja-JP" altLang="en-US" sz="1100" kern="0">
                <a:latin typeface="Meiryo" panose="020B0604030504040204" pitchFamily="34" charset="-128"/>
                <a:ea typeface="Meiryo" panose="020B0604030504040204" pitchFamily="34" charset="-128"/>
              </a:rPr>
              <a:t>別途費用が発生いたします。ご相談ください。</a:t>
            </a:r>
            <a:endParaRPr kumimoji="0" lang="en-US" altLang="ja-JP" sz="1100" kern="0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64" name="タイトル 6">
            <a:extLst>
              <a:ext uri="{FF2B5EF4-FFF2-40B4-BE49-F238E27FC236}">
                <a16:creationId xmlns:a16="http://schemas.microsoft.com/office/drawing/2014/main" id="{BCABA663-3350-C842-9E76-3310A5F32920}"/>
              </a:ext>
            </a:extLst>
          </p:cNvPr>
          <p:cNvSpPr txBox="1">
            <a:spLocks/>
          </p:cNvSpPr>
          <p:nvPr/>
        </p:nvSpPr>
        <p:spPr>
          <a:xfrm>
            <a:off x="605912" y="750645"/>
            <a:ext cx="966144" cy="391628"/>
          </a:xfrm>
          <a:prstGeom prst="rect">
            <a:avLst/>
          </a:prstGeom>
        </p:spPr>
        <p:txBody>
          <a:bodyPr vert="horz" wrap="none" lIns="72000" tIns="108000" rIns="72000" bIns="36000" rtlCol="0" anchor="ctr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メイリオ"/>
                <a:ea typeface="メイリオ"/>
                <a:cs typeface="メイリオ"/>
              </a:defRPr>
            </a:lvl1pPr>
          </a:lstStyle>
          <a:p>
            <a:r>
              <a:rPr lang="ja-JP" altLang="en-US" sz="1600"/>
              <a:t>料金体系</a:t>
            </a:r>
            <a:endParaRPr lang="ja-JP" altLang="en-US" sz="1600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A224688-7929-E244-9802-862B6E00C22E}"/>
              </a:ext>
            </a:extLst>
          </p:cNvPr>
          <p:cNvSpPr txBox="1"/>
          <p:nvPr/>
        </p:nvSpPr>
        <p:spPr>
          <a:xfrm>
            <a:off x="997060" y="2815921"/>
            <a:ext cx="13773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000"/>
              <a:t>・</a:t>
            </a:r>
            <a:r>
              <a:rPr kumimoji="1" lang="ja-JP" altLang="en-US" sz="1000"/>
              <a:t>表示</a:t>
            </a:r>
            <a:r>
              <a:rPr kumimoji="1" lang="en-US" altLang="ja-JP" sz="1000" dirty="0"/>
              <a:t>1,000</a:t>
            </a:r>
            <a:r>
              <a:rPr lang="ja-JP" altLang="en-US" sz="1000"/>
              <a:t>回につき</a:t>
            </a:r>
            <a:endParaRPr lang="en-US" altLang="ja-JP" sz="1000" dirty="0"/>
          </a:p>
        </p:txBody>
      </p:sp>
      <p:sp>
        <p:nvSpPr>
          <p:cNvPr id="68" name="正方形/長方形 67">
            <a:extLst>
              <a:ext uri="{FF2B5EF4-FFF2-40B4-BE49-F238E27FC236}">
                <a16:creationId xmlns:a16="http://schemas.microsoft.com/office/drawing/2014/main" id="{C0008B32-29C0-3344-B05D-396CBEFFE338}"/>
              </a:ext>
            </a:extLst>
          </p:cNvPr>
          <p:cNvSpPr/>
          <p:nvPr/>
        </p:nvSpPr>
        <p:spPr>
          <a:xfrm>
            <a:off x="6622651" y="2469435"/>
            <a:ext cx="2423969" cy="40144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0000" rtlCol="0" anchor="ctr"/>
          <a:lstStyle/>
          <a:p>
            <a:pPr algn="ctr"/>
            <a:r>
              <a:rPr lang="en-US" altLang="ja-JP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CPM_800</a:t>
            </a:r>
            <a:r>
              <a:rPr lang="ja-JP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円</a:t>
            </a:r>
            <a:endParaRPr kumimoji="1" lang="ja-JP" altLang="en-US" sz="1000" b="1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70" name="正方形/長方形 69">
            <a:extLst>
              <a:ext uri="{FF2B5EF4-FFF2-40B4-BE49-F238E27FC236}">
                <a16:creationId xmlns:a16="http://schemas.microsoft.com/office/drawing/2014/main" id="{2910335E-897E-4640-A1CF-3D571EF2BA3B}"/>
              </a:ext>
            </a:extLst>
          </p:cNvPr>
          <p:cNvSpPr/>
          <p:nvPr/>
        </p:nvSpPr>
        <p:spPr>
          <a:xfrm>
            <a:off x="3154922" y="3147201"/>
            <a:ext cx="5891698" cy="4302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0000" rtlCol="0" anchor="ctr"/>
          <a:lstStyle/>
          <a:p>
            <a:pPr algn="ctr"/>
            <a:r>
              <a:rPr lang="en-US" altLang="ja-JP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100,000</a:t>
            </a:r>
            <a:r>
              <a:rPr lang="ja-JP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円</a:t>
            </a:r>
            <a:r>
              <a:rPr lang="en-US" altLang="ja-JP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〜</a:t>
            </a:r>
            <a:endParaRPr kumimoji="1" lang="ja-JP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73" name="正方形/長方形 72">
            <a:extLst>
              <a:ext uri="{FF2B5EF4-FFF2-40B4-BE49-F238E27FC236}">
                <a16:creationId xmlns:a16="http://schemas.microsoft.com/office/drawing/2014/main" id="{3BF07964-06BA-2545-9F27-D25C6A4116BB}"/>
              </a:ext>
            </a:extLst>
          </p:cNvPr>
          <p:cNvSpPr/>
          <p:nvPr/>
        </p:nvSpPr>
        <p:spPr>
          <a:xfrm>
            <a:off x="605912" y="3756590"/>
            <a:ext cx="8562964" cy="542500"/>
          </a:xfrm>
          <a:prstGeom prst="rect">
            <a:avLst/>
          </a:prstGeom>
          <a:solidFill>
            <a:schemeClr val="bg1">
              <a:lumMod val="8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0000" rtlCol="0" anchor="ctr"/>
          <a:lstStyle/>
          <a:p>
            <a:pPr algn="ctr"/>
            <a:endParaRPr kumimoji="1" lang="ja-JP" altLang="en-US" sz="1200" dirty="0">
              <a:solidFill>
                <a:srgbClr val="059ADA"/>
              </a:solidFill>
            </a:endParaRPr>
          </a:p>
        </p:txBody>
      </p:sp>
      <p:sp>
        <p:nvSpPr>
          <p:cNvPr id="74" name="正方形/長方形 73">
            <a:extLst>
              <a:ext uri="{FF2B5EF4-FFF2-40B4-BE49-F238E27FC236}">
                <a16:creationId xmlns:a16="http://schemas.microsoft.com/office/drawing/2014/main" id="{0E3C19A4-E825-0344-A157-0616D63D11EE}"/>
              </a:ext>
            </a:extLst>
          </p:cNvPr>
          <p:cNvSpPr/>
          <p:nvPr/>
        </p:nvSpPr>
        <p:spPr>
          <a:xfrm>
            <a:off x="662629" y="3799782"/>
            <a:ext cx="2243132" cy="4302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0000" rtlCol="0" anchor="ctr"/>
          <a:lstStyle/>
          <a:p>
            <a:pPr algn="ctr"/>
            <a:r>
              <a:rPr kumimoji="1" lang="en-US" altLang="ja-JP" sz="1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Wifi</a:t>
            </a:r>
            <a:r>
              <a:rPr kumimoji="1" lang="ja-JP" altLang="en-US" sz="1600" b="1">
                <a:solidFill>
                  <a:schemeClr val="tx1">
                    <a:lumMod val="75000"/>
                    <a:lumOff val="25000"/>
                  </a:schemeClr>
                </a:solidFill>
              </a:rPr>
              <a:t>端末レンタル代</a:t>
            </a:r>
            <a:endParaRPr kumimoji="1" lang="ja-JP" alt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5" name="正方形/長方形 74">
            <a:extLst>
              <a:ext uri="{FF2B5EF4-FFF2-40B4-BE49-F238E27FC236}">
                <a16:creationId xmlns:a16="http://schemas.microsoft.com/office/drawing/2014/main" id="{8C0F54CF-D770-0E4A-A2B8-E548D6F70A2F}"/>
              </a:ext>
            </a:extLst>
          </p:cNvPr>
          <p:cNvSpPr/>
          <p:nvPr/>
        </p:nvSpPr>
        <p:spPr>
          <a:xfrm>
            <a:off x="3165433" y="3812708"/>
            <a:ext cx="2169770" cy="4302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0000" rtlCol="0" anchor="ctr"/>
          <a:lstStyle/>
          <a:p>
            <a:pPr algn="ctr"/>
            <a:r>
              <a:rPr kumimoji="1" lang="ja-JP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月額</a:t>
            </a:r>
            <a:r>
              <a:rPr kumimoji="1" lang="en-US" altLang="ja-JP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 </a:t>
            </a:r>
            <a:r>
              <a:rPr lang="en-US" altLang="ja-JP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3,500</a:t>
            </a:r>
            <a:r>
              <a:rPr lang="ja-JP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円</a:t>
            </a:r>
            <a:r>
              <a:rPr lang="en-US" altLang="ja-JP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/1</a:t>
            </a:r>
            <a:r>
              <a:rPr lang="ja-JP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台</a:t>
            </a:r>
            <a:endParaRPr kumimoji="1" lang="ja-JP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79" name="Rectangle 41">
            <a:extLst>
              <a:ext uri="{FF2B5EF4-FFF2-40B4-BE49-F238E27FC236}">
                <a16:creationId xmlns:a16="http://schemas.microsoft.com/office/drawing/2014/main" id="{E3DB95AC-C944-AA46-B61B-3DA4A136C0B1}"/>
              </a:ext>
            </a:extLst>
          </p:cNvPr>
          <p:cNvSpPr/>
          <p:nvPr/>
        </p:nvSpPr>
        <p:spPr>
          <a:xfrm>
            <a:off x="605912" y="4595466"/>
            <a:ext cx="6825908" cy="12926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1632753">
              <a:defRPr/>
            </a:pPr>
            <a:r>
              <a:rPr kumimoji="0" lang="en-US" altLang="ja-JP" sz="1100" kern="0" dirty="0">
                <a:latin typeface="Meiryo" panose="020B0604030504040204" pitchFamily="34" charset="-128"/>
                <a:ea typeface="Meiryo" panose="020B0604030504040204" pitchFamily="34" charset="-128"/>
              </a:rPr>
              <a:t>※1</a:t>
            </a:r>
            <a:r>
              <a:rPr kumimoji="0" lang="en" altLang="ja-JP" sz="1100" kern="0" dirty="0">
                <a:latin typeface="Meiryo" panose="020B0604030504040204" pitchFamily="34" charset="-128"/>
                <a:ea typeface="Meiryo" panose="020B0604030504040204" pitchFamily="34" charset="-128"/>
              </a:rPr>
              <a:t> SMARKE</a:t>
            </a:r>
            <a:r>
              <a:rPr kumimoji="0" lang="ja-JP" altLang="en" sz="1100" kern="0">
                <a:latin typeface="Meiryo" panose="020B0604030504040204" pitchFamily="34" charset="-128"/>
                <a:ea typeface="Meiryo" panose="020B0604030504040204" pitchFamily="34" charset="-128"/>
              </a:rPr>
              <a:t>（</a:t>
            </a:r>
            <a:r>
              <a:rPr kumimoji="0" lang="ja-JP" altLang="en-US" sz="1100" kern="0">
                <a:latin typeface="Meiryo" panose="020B0604030504040204" pitchFamily="34" charset="-128"/>
                <a:ea typeface="Meiryo" panose="020B0604030504040204" pitchFamily="34" charset="-128"/>
              </a:rPr>
              <a:t>集客スコアリング）は、まず「基本配信」で開始して頂き、広告クリック者数および、</a:t>
            </a:r>
            <a:endParaRPr kumimoji="0" lang="en-US" altLang="ja-JP" sz="1100" kern="0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lvl="0" defTabSz="1632753">
              <a:defRPr/>
            </a:pPr>
            <a:r>
              <a:rPr kumimoji="0" lang="ja-JP" altLang="en-US" sz="1100" kern="0">
                <a:latin typeface="Meiryo" panose="020B0604030504040204" pitchFamily="34" charset="-128"/>
                <a:ea typeface="Meiryo" panose="020B0604030504040204" pitchFamily="34" charset="-128"/>
              </a:rPr>
              <a:t>　　</a:t>
            </a:r>
            <a:r>
              <a:rPr kumimoji="0" lang="en" altLang="ja-JP" sz="1100" kern="0" dirty="0">
                <a:latin typeface="Meiryo" panose="020B0604030504040204" pitchFamily="34" charset="-128"/>
                <a:ea typeface="Meiryo" panose="020B0604030504040204" pitchFamily="34" charset="-128"/>
              </a:rPr>
              <a:t>Wi-Fi</a:t>
            </a:r>
            <a:r>
              <a:rPr kumimoji="0" lang="ja-JP" altLang="en-US" sz="1100" kern="0">
                <a:latin typeface="Meiryo" panose="020B0604030504040204" pitchFamily="34" charset="-128"/>
                <a:ea typeface="Meiryo" panose="020B0604030504040204" pitchFamily="34" charset="-128"/>
              </a:rPr>
              <a:t>端末による来店検知者数が各</a:t>
            </a:r>
            <a:r>
              <a:rPr kumimoji="0" lang="en-US" altLang="ja-JP" sz="1100" kern="0" dirty="0">
                <a:latin typeface="Meiryo" panose="020B0604030504040204" pitchFamily="34" charset="-128"/>
                <a:ea typeface="Meiryo" panose="020B0604030504040204" pitchFamily="34" charset="-128"/>
              </a:rPr>
              <a:t>500</a:t>
            </a:r>
            <a:r>
              <a:rPr kumimoji="0" lang="ja-JP" altLang="en-US" sz="1100" kern="0">
                <a:latin typeface="Meiryo" panose="020B0604030504040204" pitchFamily="34" charset="-128"/>
                <a:ea typeface="Meiryo" panose="020B0604030504040204" pitchFamily="34" charset="-128"/>
              </a:rPr>
              <a:t>人以上になった段階で実施可能となります。</a:t>
            </a:r>
          </a:p>
          <a:p>
            <a:pPr lvl="0" defTabSz="1632753">
              <a:defRPr/>
            </a:pPr>
            <a:endParaRPr kumimoji="0" lang="en-US" altLang="ja-JP" sz="400" kern="0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lvl="0" defTabSz="1632753">
              <a:defRPr/>
            </a:pPr>
            <a:r>
              <a:rPr kumimoji="0" lang="en-US" altLang="ja-JP" sz="1100" kern="0" dirty="0">
                <a:latin typeface="Meiryo" panose="020B0604030504040204" pitchFamily="34" charset="-128"/>
                <a:ea typeface="Meiryo" panose="020B0604030504040204" pitchFamily="34" charset="-128"/>
              </a:rPr>
              <a:t>※2 </a:t>
            </a:r>
            <a:r>
              <a:rPr kumimoji="0" lang="ja-JP" altLang="en-US" sz="1100" kern="0">
                <a:latin typeface="Meiryo" panose="020B0604030504040204" pitchFamily="34" charset="-128"/>
                <a:ea typeface="Meiryo" panose="020B0604030504040204" pitchFamily="34" charset="-128"/>
              </a:rPr>
              <a:t>リマーケティング広告とは、広告</a:t>
            </a:r>
            <a:r>
              <a:rPr kumimoji="0" lang="en-US" altLang="ja-JP" sz="1100" kern="0" dirty="0">
                <a:latin typeface="Meiryo" panose="020B0604030504040204" pitchFamily="34" charset="-128"/>
                <a:ea typeface="Meiryo" panose="020B0604030504040204" pitchFamily="34" charset="-128"/>
              </a:rPr>
              <a:t>click</a:t>
            </a:r>
            <a:r>
              <a:rPr kumimoji="0" lang="ja-JP" altLang="en-US" sz="1100" kern="0">
                <a:latin typeface="Meiryo" panose="020B0604030504040204" pitchFamily="34" charset="-128"/>
                <a:ea typeface="Meiryo" panose="020B0604030504040204" pitchFamily="34" charset="-128"/>
              </a:rPr>
              <a:t>ユーザーへ配信する広告のことです。</a:t>
            </a:r>
            <a:endParaRPr kumimoji="0" lang="en-US" altLang="ja-JP" sz="1100" kern="0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lvl="0" defTabSz="1632753">
              <a:defRPr/>
            </a:pPr>
            <a:endParaRPr kumimoji="0" lang="en-US" altLang="ja-JP" sz="400" kern="0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lvl="0" defTabSz="1632753">
              <a:defRPr/>
            </a:pPr>
            <a:r>
              <a:rPr kumimoji="0" lang="en-US" altLang="ja-JP" sz="1100" kern="0" dirty="0">
                <a:latin typeface="Meiryo" panose="020B0604030504040204" pitchFamily="34" charset="-128"/>
                <a:ea typeface="Meiryo" panose="020B0604030504040204" pitchFamily="34" charset="-128"/>
              </a:rPr>
              <a:t>※3 </a:t>
            </a:r>
            <a:r>
              <a:rPr kumimoji="0" lang="ja-JP" altLang="en-US" sz="1100" kern="0">
                <a:latin typeface="Meiryo" panose="020B0604030504040204" pitchFamily="34" charset="-128"/>
                <a:ea typeface="Meiryo" panose="020B0604030504040204" pitchFamily="34" charset="-128"/>
              </a:rPr>
              <a:t>来店者配信セグメント設定とは、来店者へ配信するための紐付け作業のことです。</a:t>
            </a:r>
            <a:endParaRPr kumimoji="0" lang="en-US" altLang="ja-JP" sz="1100" kern="0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lvl="0" defTabSz="1632753">
              <a:defRPr/>
            </a:pPr>
            <a:r>
              <a:rPr kumimoji="0" lang="ja-JP" altLang="en-US" sz="1100" kern="0">
                <a:latin typeface="Meiryo" panose="020B0604030504040204" pitchFamily="34" charset="-128"/>
                <a:ea typeface="Meiryo" panose="020B0604030504040204" pitchFamily="34" charset="-128"/>
              </a:rPr>
              <a:t>　　原則、</a:t>
            </a:r>
            <a:r>
              <a:rPr kumimoji="0" lang="en-US" altLang="ja-JP" sz="1100" kern="0" dirty="0">
                <a:latin typeface="Meiryo" panose="020B0604030504040204" pitchFamily="34" charset="-128"/>
                <a:ea typeface="Meiryo" panose="020B0604030504040204" pitchFamily="34" charset="-128"/>
              </a:rPr>
              <a:t>1</a:t>
            </a:r>
            <a:r>
              <a:rPr kumimoji="0" lang="ja-JP" altLang="en-US" sz="1100" kern="0">
                <a:latin typeface="Meiryo" panose="020B0604030504040204" pitchFamily="34" charset="-128"/>
                <a:ea typeface="Meiryo" panose="020B0604030504040204" pitchFamily="34" charset="-128"/>
              </a:rPr>
              <a:t>店舗につき</a:t>
            </a:r>
            <a:r>
              <a:rPr kumimoji="0" lang="en-US" altLang="ja-JP" sz="1100" kern="0" dirty="0">
                <a:latin typeface="Meiryo" panose="020B0604030504040204" pitchFamily="34" charset="-128"/>
                <a:ea typeface="Meiryo" panose="020B0604030504040204" pitchFamily="34" charset="-128"/>
              </a:rPr>
              <a:t>1</a:t>
            </a:r>
            <a:r>
              <a:rPr kumimoji="0" lang="ja-JP" altLang="en-US" sz="1100" kern="0">
                <a:latin typeface="Meiryo" panose="020B0604030504040204" pitchFamily="34" charset="-128"/>
                <a:ea typeface="Meiryo" panose="020B0604030504040204" pitchFamily="34" charset="-128"/>
              </a:rPr>
              <a:t>セグメントの設定が必要です。</a:t>
            </a:r>
            <a:endParaRPr kumimoji="0" lang="en-US" altLang="ja-JP" sz="1100" kern="0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lvl="0" defTabSz="1632753">
              <a:defRPr/>
            </a:pPr>
            <a:endParaRPr kumimoji="0" lang="en-US" altLang="ja-JP" sz="400" kern="0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lvl="0" defTabSz="1632753">
              <a:defRPr/>
            </a:pPr>
            <a:r>
              <a:rPr kumimoji="0" lang="en-US" altLang="ja-JP" sz="1100" kern="0" dirty="0">
                <a:latin typeface="Meiryo" panose="020B0604030504040204" pitchFamily="34" charset="-128"/>
                <a:ea typeface="Meiryo" panose="020B0604030504040204" pitchFamily="34" charset="-128"/>
              </a:rPr>
              <a:t>※4 </a:t>
            </a:r>
            <a:r>
              <a:rPr kumimoji="0" lang="ja-JP" altLang="en-US" sz="1100" kern="0">
                <a:latin typeface="Meiryo" panose="020B0604030504040204" pitchFamily="34" charset="-128"/>
                <a:ea typeface="Meiryo" panose="020B0604030504040204" pitchFamily="34" charset="-128"/>
              </a:rPr>
              <a:t>来店者データ計測・蓄積を継続される場合は、</a:t>
            </a:r>
            <a:r>
              <a:rPr kumimoji="0" lang="en-US" altLang="ja-JP" sz="1100" kern="0" dirty="0" err="1">
                <a:latin typeface="Meiryo" panose="020B0604030504040204" pitchFamily="34" charset="-128"/>
                <a:ea typeface="Meiryo" panose="020B0604030504040204" pitchFamily="34" charset="-128"/>
              </a:rPr>
              <a:t>Wifi</a:t>
            </a:r>
            <a:r>
              <a:rPr kumimoji="0" lang="ja-JP" altLang="en-US" sz="1100" kern="0">
                <a:latin typeface="Meiryo" panose="020B0604030504040204" pitchFamily="34" charset="-128"/>
                <a:ea typeface="Meiryo" panose="020B0604030504040204" pitchFamily="34" charset="-128"/>
              </a:rPr>
              <a:t>端末レンタル代</a:t>
            </a:r>
            <a:r>
              <a:rPr kumimoji="0" lang="en-US" altLang="ja-JP" sz="1100" kern="0" dirty="0">
                <a:latin typeface="Meiryo" panose="020B0604030504040204" pitchFamily="34" charset="-128"/>
                <a:ea typeface="Meiryo" panose="020B0604030504040204" pitchFamily="34" charset="-128"/>
              </a:rPr>
              <a:t> </a:t>
            </a:r>
            <a:r>
              <a:rPr kumimoji="0" lang="ja-JP" altLang="en-US" sz="1100" kern="0">
                <a:latin typeface="Meiryo" panose="020B0604030504040204" pitchFamily="34" charset="-128"/>
                <a:ea typeface="Meiryo" panose="020B0604030504040204" pitchFamily="34" charset="-128"/>
              </a:rPr>
              <a:t>月額</a:t>
            </a:r>
            <a:r>
              <a:rPr kumimoji="0" lang="en-US" altLang="ja-JP" sz="1100" kern="0" dirty="0">
                <a:latin typeface="Meiryo" panose="020B0604030504040204" pitchFamily="34" charset="-128"/>
                <a:ea typeface="Meiryo" panose="020B0604030504040204" pitchFamily="34" charset="-128"/>
              </a:rPr>
              <a:t>3,500</a:t>
            </a:r>
            <a:r>
              <a:rPr kumimoji="0" lang="ja-JP" altLang="en-US" sz="1100" kern="0">
                <a:latin typeface="Meiryo" panose="020B0604030504040204" pitchFamily="34" charset="-128"/>
                <a:ea typeface="Meiryo" panose="020B0604030504040204" pitchFamily="34" charset="-128"/>
              </a:rPr>
              <a:t>円</a:t>
            </a:r>
            <a:r>
              <a:rPr kumimoji="0" lang="en-US" altLang="ja-JP" sz="1100" kern="0" dirty="0">
                <a:latin typeface="Meiryo" panose="020B0604030504040204" pitchFamily="34" charset="-128"/>
                <a:ea typeface="Meiryo" panose="020B0604030504040204" pitchFamily="34" charset="-128"/>
              </a:rPr>
              <a:t>/1</a:t>
            </a:r>
            <a:r>
              <a:rPr kumimoji="0" lang="ja-JP" altLang="en-US" sz="1100" kern="0">
                <a:latin typeface="Meiryo" panose="020B0604030504040204" pitchFamily="34" charset="-128"/>
                <a:ea typeface="Meiryo" panose="020B0604030504040204" pitchFamily="34" charset="-128"/>
              </a:rPr>
              <a:t>台が発生します。</a:t>
            </a:r>
            <a:endParaRPr kumimoji="0" lang="en-US" altLang="ja-JP" sz="1100" kern="0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120269A-5BEA-7B41-9857-FA2877EDAF57}"/>
              </a:ext>
            </a:extLst>
          </p:cNvPr>
          <p:cNvSpPr txBox="1"/>
          <p:nvPr/>
        </p:nvSpPr>
        <p:spPr>
          <a:xfrm>
            <a:off x="3184611" y="898646"/>
            <a:ext cx="21595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b="1" i="1"/>
              <a:t>まずはここからスタート</a:t>
            </a:r>
          </a:p>
        </p:txBody>
      </p:sp>
      <p:sp>
        <p:nvSpPr>
          <p:cNvPr id="80" name="テキスト ボックス 79">
            <a:extLst>
              <a:ext uri="{FF2B5EF4-FFF2-40B4-BE49-F238E27FC236}">
                <a16:creationId xmlns:a16="http://schemas.microsoft.com/office/drawing/2014/main" id="{62E5E098-DF59-6941-9905-5E7293EB23E3}"/>
              </a:ext>
            </a:extLst>
          </p:cNvPr>
          <p:cNvSpPr txBox="1"/>
          <p:nvPr/>
        </p:nvSpPr>
        <p:spPr>
          <a:xfrm>
            <a:off x="6642944" y="749320"/>
            <a:ext cx="25699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b="1"/>
              <a:t>一定のデータが蓄積されたら</a:t>
            </a:r>
            <a:r>
              <a:rPr lang="ja-JP" altLang="en-US" sz="900" b="1"/>
              <a:t>（</a:t>
            </a:r>
            <a:r>
              <a:rPr lang="en-US" altLang="ja-JP" sz="900" b="1" dirty="0"/>
              <a:t>※1</a:t>
            </a:r>
            <a:r>
              <a:rPr lang="ja-JP" altLang="en-US" sz="900" b="1"/>
              <a:t>）</a:t>
            </a:r>
            <a:endParaRPr kumimoji="1" lang="ja-JP" altLang="en-US" sz="1200" b="1"/>
          </a:p>
        </p:txBody>
      </p:sp>
      <p:sp>
        <p:nvSpPr>
          <p:cNvPr id="14" name="V 字形矢印 13">
            <a:extLst>
              <a:ext uri="{FF2B5EF4-FFF2-40B4-BE49-F238E27FC236}">
                <a16:creationId xmlns:a16="http://schemas.microsoft.com/office/drawing/2014/main" id="{D0BF0C4C-2A8F-4F43-87F1-52BD5463AE59}"/>
              </a:ext>
            </a:extLst>
          </p:cNvPr>
          <p:cNvSpPr/>
          <p:nvPr/>
        </p:nvSpPr>
        <p:spPr>
          <a:xfrm>
            <a:off x="5561206" y="1034572"/>
            <a:ext cx="1027588" cy="508992"/>
          </a:xfrm>
          <a:prstGeom prst="notchedRightArrow">
            <a:avLst/>
          </a:prstGeom>
          <a:solidFill>
            <a:srgbClr val="C83563">
              <a:alpha val="7176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90DFC9E8-F109-E945-9A69-A0C3069CB31C}"/>
              </a:ext>
            </a:extLst>
          </p:cNvPr>
          <p:cNvSpPr/>
          <p:nvPr/>
        </p:nvSpPr>
        <p:spPr>
          <a:xfrm>
            <a:off x="0" y="0"/>
            <a:ext cx="9906000" cy="200722"/>
          </a:xfrm>
          <a:prstGeom prst="rect">
            <a:avLst/>
          </a:prstGeom>
          <a:solidFill>
            <a:srgbClr val="C835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0" name="図 39">
            <a:extLst>
              <a:ext uri="{FF2B5EF4-FFF2-40B4-BE49-F238E27FC236}">
                <a16:creationId xmlns:a16="http://schemas.microsoft.com/office/drawing/2014/main" id="{0173ABFC-A37A-424B-AD28-F13E51EFC8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1053" y="217014"/>
            <a:ext cx="1741956" cy="348391"/>
          </a:xfrm>
          <a:prstGeom prst="rect">
            <a:avLst/>
          </a:prstGeom>
        </p:spPr>
      </p:pic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5BE2DB32-EA09-9540-90D6-41A63D4D6106}"/>
              </a:ext>
            </a:extLst>
          </p:cNvPr>
          <p:cNvSpPr txBox="1"/>
          <p:nvPr/>
        </p:nvSpPr>
        <p:spPr>
          <a:xfrm>
            <a:off x="1233279" y="3441211"/>
            <a:ext cx="9541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000"/>
              <a:t>・</a:t>
            </a:r>
            <a:r>
              <a:rPr kumimoji="1" lang="ja-JP" altLang="en-US" sz="1000"/>
              <a:t>手数料込み</a:t>
            </a:r>
          </a:p>
        </p:txBody>
      </p:sp>
      <p:pic>
        <p:nvPicPr>
          <p:cNvPr id="37" name="図 36">
            <a:extLst>
              <a:ext uri="{FF2B5EF4-FFF2-40B4-BE49-F238E27FC236}">
                <a16:creationId xmlns:a16="http://schemas.microsoft.com/office/drawing/2014/main" id="{FDFF39BC-7D4F-CB42-B00E-F20CB3A9B7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5036" y="6449803"/>
            <a:ext cx="1337288" cy="335996"/>
          </a:xfrm>
          <a:prstGeom prst="rect">
            <a:avLst/>
          </a:prstGeom>
        </p:spPr>
      </p:pic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B66C8051-C0F4-AC46-85FF-A6F90EF7E33D}"/>
              </a:ext>
            </a:extLst>
          </p:cNvPr>
          <p:cNvSpPr/>
          <p:nvPr/>
        </p:nvSpPr>
        <p:spPr>
          <a:xfrm>
            <a:off x="3165433" y="1874639"/>
            <a:ext cx="2176151" cy="430265"/>
          </a:xfrm>
          <a:prstGeom prst="rect">
            <a:avLst/>
          </a:prstGeom>
          <a:solidFill>
            <a:schemeClr val="bg1"/>
          </a:solidFill>
          <a:ln>
            <a:solidFill>
              <a:srgbClr val="FF5F5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0000" rtlCol="0" anchor="ctr"/>
          <a:lstStyle/>
          <a:p>
            <a:pPr algn="ctr"/>
            <a:r>
              <a:rPr kumimoji="1" lang="ja-JP" altLang="en-US" b="1" dirty="0">
                <a:solidFill>
                  <a:srgbClr val="FF5F5E"/>
                </a:solidFill>
                <a:latin typeface="+mj-ea"/>
                <a:ea typeface="+mj-ea"/>
              </a:rPr>
              <a:t>無料</a:t>
            </a:r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59BEE831-564E-6444-9599-C0AE053F7DFA}"/>
              </a:ext>
            </a:extLst>
          </p:cNvPr>
          <p:cNvSpPr/>
          <p:nvPr/>
        </p:nvSpPr>
        <p:spPr>
          <a:xfrm>
            <a:off x="6614212" y="1882738"/>
            <a:ext cx="2432408" cy="4302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0000" rtlCol="0" anchor="ctr"/>
          <a:lstStyle/>
          <a:p>
            <a:pPr lvl="0" algn="ctr"/>
            <a:r>
              <a:rPr lang="ja-JP" altLang="en-US" sz="1200" b="1">
                <a:solidFill>
                  <a:prstClr val="black">
                    <a:lumMod val="75000"/>
                    <a:lumOff val="25000"/>
                  </a:prstClr>
                </a:solidFill>
                <a:latin typeface="メイリオ" panose="020B0604030504040204" pitchFamily="34" charset="-128"/>
              </a:rPr>
              <a:t>来店者配信セグメント設定</a:t>
            </a:r>
            <a:r>
              <a:rPr lang="ja-JP" altLang="en-US" sz="800" b="1">
                <a:solidFill>
                  <a:prstClr val="black">
                    <a:lumMod val="75000"/>
                    <a:lumOff val="25000"/>
                  </a:prstClr>
                </a:solidFill>
                <a:latin typeface="メイリオ" panose="020B0604030504040204" pitchFamily="34" charset="-128"/>
              </a:rPr>
              <a:t>（</a:t>
            </a:r>
            <a:r>
              <a:rPr lang="en-US" altLang="ja-JP" sz="800" b="1" dirty="0">
                <a:solidFill>
                  <a:prstClr val="black">
                    <a:lumMod val="75000"/>
                    <a:lumOff val="25000"/>
                  </a:prstClr>
                </a:solidFill>
                <a:latin typeface="メイリオ" panose="020B0604030504040204" pitchFamily="34" charset="-128"/>
              </a:rPr>
              <a:t>※3</a:t>
            </a:r>
            <a:r>
              <a:rPr lang="ja-JP" altLang="en-US" sz="800" b="1">
                <a:solidFill>
                  <a:prstClr val="black">
                    <a:lumMod val="75000"/>
                    <a:lumOff val="25000"/>
                  </a:prstClr>
                </a:solidFill>
                <a:latin typeface="メイリオ" panose="020B0604030504040204" pitchFamily="34" charset="-128"/>
              </a:rPr>
              <a:t>）</a:t>
            </a:r>
            <a:endParaRPr lang="en-US" altLang="ja-JP" sz="800" b="1" dirty="0">
              <a:solidFill>
                <a:prstClr val="black">
                  <a:lumMod val="75000"/>
                  <a:lumOff val="25000"/>
                </a:prstClr>
              </a:solidFill>
              <a:latin typeface="メイリオ" panose="020B0604030504040204" pitchFamily="34" charset="-128"/>
            </a:endParaRPr>
          </a:p>
          <a:p>
            <a:pPr lvl="0" algn="ctr"/>
            <a:r>
              <a:rPr lang="en-US" altLang="ja-JP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メイリオ" panose="020B0604030504040204" pitchFamily="34" charset="-128"/>
              </a:rPr>
              <a:t>30,000</a:t>
            </a:r>
            <a:r>
              <a:rPr lang="ja-JP" altLang="en-US" sz="1200" b="1">
                <a:solidFill>
                  <a:prstClr val="black">
                    <a:lumMod val="75000"/>
                    <a:lumOff val="25000"/>
                  </a:prstClr>
                </a:solidFill>
                <a:latin typeface="メイリオ" panose="020B0604030504040204" pitchFamily="34" charset="-128"/>
              </a:rPr>
              <a:t>円</a:t>
            </a:r>
            <a:r>
              <a:rPr lang="en-US" altLang="ja-JP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メイリオ" panose="020B0604030504040204" pitchFamily="34" charset="-128"/>
              </a:rPr>
              <a:t>/1</a:t>
            </a:r>
            <a:r>
              <a:rPr lang="ja-JP" altLang="en-US" sz="1200" b="1">
                <a:solidFill>
                  <a:prstClr val="black">
                    <a:lumMod val="75000"/>
                    <a:lumOff val="25000"/>
                  </a:prstClr>
                </a:solidFill>
                <a:latin typeface="メイリオ" panose="020B0604030504040204" pitchFamily="34" charset="-128"/>
              </a:rPr>
              <a:t>セグメント</a:t>
            </a:r>
            <a:endParaRPr lang="en-US" altLang="ja-JP" sz="900" b="1" dirty="0">
              <a:solidFill>
                <a:prstClr val="black">
                  <a:lumMod val="75000"/>
                  <a:lumOff val="25000"/>
                </a:prstClr>
              </a:solidFill>
              <a:latin typeface="メイリオ" panose="020B0604030504040204" pitchFamily="34" charset="-128"/>
            </a:endParaRPr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47353E6E-9274-6C48-B04A-CFA4F6325F00}"/>
              </a:ext>
            </a:extLst>
          </p:cNvPr>
          <p:cNvSpPr/>
          <p:nvPr/>
        </p:nvSpPr>
        <p:spPr>
          <a:xfrm>
            <a:off x="6614213" y="3822641"/>
            <a:ext cx="2432408" cy="430265"/>
          </a:xfrm>
          <a:prstGeom prst="rect">
            <a:avLst/>
          </a:prstGeom>
          <a:solidFill>
            <a:schemeClr val="bg1"/>
          </a:solidFill>
          <a:ln>
            <a:solidFill>
              <a:srgbClr val="FF5F5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0000" rtlCol="0" anchor="ctr"/>
          <a:lstStyle/>
          <a:p>
            <a:pPr algn="ctr"/>
            <a:r>
              <a:rPr kumimoji="1" lang="ja-JP" altLang="en-US" b="1">
                <a:solidFill>
                  <a:srgbClr val="FF5F5E"/>
                </a:solidFill>
                <a:latin typeface="+mj-ea"/>
                <a:ea typeface="+mj-ea"/>
              </a:rPr>
              <a:t>無料</a:t>
            </a:r>
            <a:r>
              <a:rPr lang="ja-JP" altLang="en-US" sz="800" b="1">
                <a:solidFill>
                  <a:srgbClr val="FF5F5E"/>
                </a:solidFill>
                <a:latin typeface="+mj-ea"/>
                <a:ea typeface="+mj-ea"/>
              </a:rPr>
              <a:t>（</a:t>
            </a:r>
            <a:r>
              <a:rPr lang="en-US" altLang="ja-JP" sz="800" b="1" dirty="0">
                <a:solidFill>
                  <a:srgbClr val="FF5F5E"/>
                </a:solidFill>
                <a:latin typeface="+mj-ea"/>
                <a:ea typeface="+mj-ea"/>
              </a:rPr>
              <a:t>※4</a:t>
            </a:r>
            <a:r>
              <a:rPr lang="ja-JP" altLang="en-US" sz="800" b="1">
                <a:solidFill>
                  <a:srgbClr val="FF5F5E"/>
                </a:solidFill>
                <a:latin typeface="+mj-ea"/>
                <a:ea typeface="+mj-ea"/>
              </a:rPr>
              <a:t>）</a:t>
            </a:r>
            <a:endParaRPr kumimoji="1" lang="ja-JP" altLang="en-US" sz="800" b="1" dirty="0">
              <a:solidFill>
                <a:srgbClr val="FF5F5E"/>
              </a:solidFill>
              <a:latin typeface="+mj-ea"/>
              <a:ea typeface="+mj-ea"/>
            </a:endParaRPr>
          </a:p>
        </p:txBody>
      </p:sp>
      <p:sp>
        <p:nvSpPr>
          <p:cNvPr id="35" name="吹き出し: 円形 16">
            <a:extLst>
              <a:ext uri="{FF2B5EF4-FFF2-40B4-BE49-F238E27FC236}">
                <a16:creationId xmlns:a16="http://schemas.microsoft.com/office/drawing/2014/main" id="{9D71D5E4-6AC7-294E-BED9-2B89615F0354}"/>
              </a:ext>
            </a:extLst>
          </p:cNvPr>
          <p:cNvSpPr/>
          <p:nvPr/>
        </p:nvSpPr>
        <p:spPr>
          <a:xfrm>
            <a:off x="8508716" y="3502217"/>
            <a:ext cx="900007" cy="422229"/>
          </a:xfrm>
          <a:prstGeom prst="wedgeEllipseCallout">
            <a:avLst>
              <a:gd name="adj1" fmla="val -43641"/>
              <a:gd name="adj2" fmla="val 75759"/>
            </a:avLst>
          </a:prstGeom>
          <a:solidFill>
            <a:srgbClr val="FF5F5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90000" rIns="0" rtlCol="0" anchor="ctr"/>
          <a:lstStyle/>
          <a:p>
            <a:pPr algn="ctr"/>
            <a:r>
              <a:rPr kumimoji="1" lang="en-US" altLang="ja-JP" sz="1200" b="1" i="1" dirty="0">
                <a:solidFill>
                  <a:schemeClr val="bg1"/>
                </a:solidFill>
                <a:latin typeface="+mj-ea"/>
                <a:ea typeface="+mj-ea"/>
              </a:rPr>
              <a:t>Point!</a:t>
            </a:r>
            <a:endParaRPr kumimoji="1" lang="ja-JP" altLang="en-US" sz="1200" b="1" i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851774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>
            <a:extLst>
              <a:ext uri="{FF2B5EF4-FFF2-40B4-BE49-F238E27FC236}">
                <a16:creationId xmlns:a16="http://schemas.microsoft.com/office/drawing/2014/main" id="{FEE112C8-F175-F74B-92D7-A1848CD135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5303" y="2882098"/>
            <a:ext cx="1839913" cy="991221"/>
          </a:xfrm>
          <a:prstGeom prst="rect">
            <a:avLst/>
          </a:prstGeom>
        </p:spPr>
      </p:pic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AE1B3FF7-0592-DE40-95DB-8D43782AC93B}"/>
              </a:ext>
            </a:extLst>
          </p:cNvPr>
          <p:cNvSpPr/>
          <p:nvPr/>
        </p:nvSpPr>
        <p:spPr>
          <a:xfrm>
            <a:off x="0" y="0"/>
            <a:ext cx="9906000" cy="200722"/>
          </a:xfrm>
          <a:prstGeom prst="rect">
            <a:avLst/>
          </a:prstGeom>
          <a:solidFill>
            <a:srgbClr val="C835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8" name="図 57">
            <a:extLst>
              <a:ext uri="{FF2B5EF4-FFF2-40B4-BE49-F238E27FC236}">
                <a16:creationId xmlns:a16="http://schemas.microsoft.com/office/drawing/2014/main" id="{C3A8F7BE-B0FB-2449-8AD6-75A275033D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9260" y="689248"/>
            <a:ext cx="3145215" cy="790241"/>
          </a:xfrm>
          <a:prstGeom prst="rect">
            <a:avLst/>
          </a:prstGeom>
        </p:spPr>
      </p:pic>
      <p:pic>
        <p:nvPicPr>
          <p:cNvPr id="57" name="図 56">
            <a:extLst>
              <a:ext uri="{FF2B5EF4-FFF2-40B4-BE49-F238E27FC236}">
                <a16:creationId xmlns:a16="http://schemas.microsoft.com/office/drawing/2014/main" id="{B43985B3-E3B2-AA44-902B-6CEEA36236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11053" y="217014"/>
            <a:ext cx="1741956" cy="348391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906D972-868C-9E4C-81B6-C73F12D32C63}"/>
              </a:ext>
            </a:extLst>
          </p:cNvPr>
          <p:cNvSpPr txBox="1"/>
          <p:nvPr/>
        </p:nvSpPr>
        <p:spPr>
          <a:xfrm>
            <a:off x="1729669" y="1603331"/>
            <a:ext cx="7152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/>
              <a:t>スマーケは位置情報広告を活用した新たな集客システムです。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3C9667C8-3234-7043-BA12-8E99B61558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66677" y="2407339"/>
            <a:ext cx="1245672" cy="1206500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0C4FD061-3876-324A-A8A0-60FE838CC31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14475" y="2517415"/>
            <a:ext cx="709233" cy="1039272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113A5477-1B1F-DA47-8EAA-671D3BDC300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36821" y="2096505"/>
            <a:ext cx="551628" cy="1111250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BAF7B3B6-1348-5745-A8EF-E1B7E61993EB}"/>
              </a:ext>
            </a:extLst>
          </p:cNvPr>
          <p:cNvSpPr txBox="1"/>
          <p:nvPr/>
        </p:nvSpPr>
        <p:spPr>
          <a:xfrm>
            <a:off x="549028" y="2127520"/>
            <a:ext cx="23612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/>
              <a:t>特定エリア</a:t>
            </a:r>
            <a:endParaRPr kumimoji="1" lang="en-US" altLang="ja-JP" sz="1400" dirty="0"/>
          </a:p>
          <a:p>
            <a:r>
              <a:rPr lang="ja-JP" altLang="en-US" sz="1400"/>
              <a:t>特定ターゲット</a:t>
            </a:r>
            <a:endParaRPr lang="en-US" altLang="ja-JP" sz="1400" dirty="0"/>
          </a:p>
          <a:p>
            <a:r>
              <a:rPr kumimoji="1" lang="ja-JP" altLang="en-US" sz="1400"/>
              <a:t>絞り込んで広告配信</a:t>
            </a:r>
          </a:p>
        </p:txBody>
      </p:sp>
      <p:sp>
        <p:nvSpPr>
          <p:cNvPr id="13" name="右矢印 12">
            <a:extLst>
              <a:ext uri="{FF2B5EF4-FFF2-40B4-BE49-F238E27FC236}">
                <a16:creationId xmlns:a16="http://schemas.microsoft.com/office/drawing/2014/main" id="{D61ACF35-A945-7B4B-84EE-E4BDF052C4DF}"/>
              </a:ext>
            </a:extLst>
          </p:cNvPr>
          <p:cNvSpPr/>
          <p:nvPr/>
        </p:nvSpPr>
        <p:spPr>
          <a:xfrm>
            <a:off x="3707704" y="2652130"/>
            <a:ext cx="513567" cy="555625"/>
          </a:xfrm>
          <a:prstGeom prst="rightArrow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E1166C9E-38BC-5C4E-B3A2-FC20727DCA53}"/>
              </a:ext>
            </a:extLst>
          </p:cNvPr>
          <p:cNvSpPr txBox="1"/>
          <p:nvPr/>
        </p:nvSpPr>
        <p:spPr>
          <a:xfrm>
            <a:off x="3641828" y="2242714"/>
            <a:ext cx="859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/>
              <a:t>来店</a:t>
            </a:r>
          </a:p>
        </p:txBody>
      </p:sp>
      <p:sp>
        <p:nvSpPr>
          <p:cNvPr id="40" name="右矢印 39">
            <a:extLst>
              <a:ext uri="{FF2B5EF4-FFF2-40B4-BE49-F238E27FC236}">
                <a16:creationId xmlns:a16="http://schemas.microsoft.com/office/drawing/2014/main" id="{91131CBE-6600-194E-B34E-D5BE9CD600DE}"/>
              </a:ext>
            </a:extLst>
          </p:cNvPr>
          <p:cNvSpPr/>
          <p:nvPr/>
        </p:nvSpPr>
        <p:spPr>
          <a:xfrm rot="10800000">
            <a:off x="5749446" y="2652130"/>
            <a:ext cx="513567" cy="555625"/>
          </a:xfrm>
          <a:prstGeom prst="rightArrow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DC6CA291-8828-5648-9B7F-079DB2FEFF93}"/>
              </a:ext>
            </a:extLst>
          </p:cNvPr>
          <p:cNvSpPr txBox="1"/>
          <p:nvPr/>
        </p:nvSpPr>
        <p:spPr>
          <a:xfrm>
            <a:off x="7391727" y="2226800"/>
            <a:ext cx="23612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/>
              <a:t>一度来店された方を</a:t>
            </a:r>
            <a:endParaRPr lang="en-US" altLang="ja-JP" sz="1400" dirty="0"/>
          </a:p>
          <a:p>
            <a:r>
              <a:rPr kumimoji="1" lang="ja-JP" altLang="en-US" sz="1400"/>
              <a:t>特定し広告配信</a:t>
            </a:r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22F81F24-5751-7C43-A309-01C83EAFACDC}"/>
              </a:ext>
            </a:extLst>
          </p:cNvPr>
          <p:cNvSpPr txBox="1"/>
          <p:nvPr/>
        </p:nvSpPr>
        <p:spPr>
          <a:xfrm>
            <a:off x="5658519" y="2242714"/>
            <a:ext cx="1032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/>
              <a:t>再来店</a:t>
            </a:r>
          </a:p>
        </p:txBody>
      </p: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A41D1A12-BB6C-6C4B-8130-2DAFBAE7408A}"/>
              </a:ext>
            </a:extLst>
          </p:cNvPr>
          <p:cNvCxnSpPr/>
          <p:nvPr/>
        </p:nvCxnSpPr>
        <p:spPr>
          <a:xfrm>
            <a:off x="3156559" y="2882098"/>
            <a:ext cx="1716066" cy="12765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55604811-E099-F74A-911B-9C333983FD4C}"/>
              </a:ext>
            </a:extLst>
          </p:cNvPr>
          <p:cNvCxnSpPr>
            <a:cxnSpLocks/>
          </p:cNvCxnSpPr>
          <p:nvPr/>
        </p:nvCxnSpPr>
        <p:spPr>
          <a:xfrm flipH="1">
            <a:off x="5394086" y="3060700"/>
            <a:ext cx="1197214" cy="10979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81401D7E-69C9-AB4D-B563-D5C9923593F6}"/>
              </a:ext>
            </a:extLst>
          </p:cNvPr>
          <p:cNvSpPr txBox="1"/>
          <p:nvPr/>
        </p:nvSpPr>
        <p:spPr>
          <a:xfrm>
            <a:off x="4279520" y="3965257"/>
            <a:ext cx="23612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/>
              <a:t>一度来店された方を</a:t>
            </a:r>
            <a:endParaRPr lang="en-US" altLang="ja-JP" sz="1400" b="1" dirty="0"/>
          </a:p>
          <a:p>
            <a:r>
              <a:rPr kumimoji="1" lang="ja-JP" altLang="en-US" sz="1400" b="1"/>
              <a:t>特定し広告配信</a:t>
            </a:r>
            <a:endParaRPr kumimoji="1" lang="en-US" altLang="ja-JP" sz="1400" b="1" dirty="0"/>
          </a:p>
          <a:p>
            <a:r>
              <a:rPr lang="ja-JP" altLang="en-US" sz="1400" b="1"/>
              <a:t>再来店を誘発する</a:t>
            </a:r>
            <a:endParaRPr kumimoji="1" lang="ja-JP" altLang="en-US" sz="1400" b="1"/>
          </a:p>
        </p:txBody>
      </p:sp>
      <p:sp>
        <p:nvSpPr>
          <p:cNvPr id="20" name="角丸四角形 19">
            <a:extLst>
              <a:ext uri="{FF2B5EF4-FFF2-40B4-BE49-F238E27FC236}">
                <a16:creationId xmlns:a16="http://schemas.microsoft.com/office/drawing/2014/main" id="{C7CC3B11-E710-014D-83A1-F16DBCFE3F4A}"/>
              </a:ext>
            </a:extLst>
          </p:cNvPr>
          <p:cNvSpPr/>
          <p:nvPr/>
        </p:nvSpPr>
        <p:spPr>
          <a:xfrm>
            <a:off x="1689327" y="4944234"/>
            <a:ext cx="7037813" cy="1452282"/>
          </a:xfrm>
          <a:prstGeom prst="roundRect">
            <a:avLst/>
          </a:prstGeom>
          <a:noFill/>
          <a:ln w="28575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>
                <a:solidFill>
                  <a:schemeClr val="tx1"/>
                </a:solidFill>
              </a:rPr>
              <a:t>広告史上初！</a:t>
            </a:r>
            <a:endParaRPr kumimoji="1" lang="en-US" altLang="ja-JP" sz="2800" dirty="0">
              <a:solidFill>
                <a:schemeClr val="tx1"/>
              </a:solidFill>
            </a:endParaRPr>
          </a:p>
          <a:p>
            <a:pPr algn="ctr"/>
            <a:r>
              <a:rPr lang="ja-JP" altLang="en-US" sz="1600">
                <a:solidFill>
                  <a:schemeClr val="tx1"/>
                </a:solidFill>
              </a:rPr>
              <a:t>広告閲覧者・店舗来店者などのうち、</a:t>
            </a:r>
            <a:r>
              <a:rPr lang="ja-JP" altLang="en-US" sz="1600">
                <a:solidFill>
                  <a:srgbClr val="FF0000"/>
                </a:solidFill>
              </a:rPr>
              <a:t>まだ名簿獲得ができていない人も</a:t>
            </a:r>
            <a:br>
              <a:rPr lang="en-US" altLang="ja-JP" sz="1600" dirty="0">
                <a:solidFill>
                  <a:srgbClr val="FF0000"/>
                </a:solidFill>
              </a:rPr>
            </a:br>
            <a:r>
              <a:rPr lang="ja-JP" altLang="en-US" sz="1600">
                <a:solidFill>
                  <a:srgbClr val="FF0000"/>
                </a:solidFill>
              </a:rPr>
              <a:t>セグメント化</a:t>
            </a:r>
            <a:r>
              <a:rPr kumimoji="1" lang="ja-JP" altLang="en-US" sz="1600">
                <a:solidFill>
                  <a:srgbClr val="FF0000"/>
                </a:solidFill>
              </a:rPr>
              <a:t>し、</a:t>
            </a:r>
            <a:r>
              <a:rPr kumimoji="1" lang="ja-JP" altLang="en-US" sz="1600">
                <a:solidFill>
                  <a:schemeClr val="tx1"/>
                </a:solidFill>
              </a:rPr>
              <a:t>広告配信ができます。</a:t>
            </a:r>
            <a:endParaRPr kumimoji="1" lang="en-US" altLang="ja-JP" sz="1600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1600">
                <a:solidFill>
                  <a:schemeClr val="tx1"/>
                </a:solidFill>
              </a:rPr>
              <a:t>この段階的集客方法を「</a:t>
            </a:r>
            <a:r>
              <a:rPr kumimoji="1" lang="ja-JP" altLang="en-US" sz="1600">
                <a:solidFill>
                  <a:srgbClr val="FF0000"/>
                </a:solidFill>
              </a:rPr>
              <a:t>集客スコアリング</a:t>
            </a:r>
            <a:r>
              <a:rPr kumimoji="1" lang="ja-JP" altLang="en-US" sz="1600">
                <a:solidFill>
                  <a:schemeClr val="tx1"/>
                </a:solidFill>
              </a:rPr>
              <a:t>」と呼びます。</a:t>
            </a:r>
          </a:p>
        </p:txBody>
      </p:sp>
    </p:spTree>
    <p:extLst>
      <p:ext uri="{BB962C8B-B14F-4D97-AF65-F5344CB8AC3E}">
        <p14:creationId xmlns:p14="http://schemas.microsoft.com/office/powerpoint/2010/main" val="2620149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5A2DD207-F8F9-3846-9158-1996CE788BA6}"/>
              </a:ext>
            </a:extLst>
          </p:cNvPr>
          <p:cNvCxnSpPr/>
          <p:nvPr/>
        </p:nvCxnSpPr>
        <p:spPr>
          <a:xfrm>
            <a:off x="382772" y="584789"/>
            <a:ext cx="933538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85303168-A805-0141-A32D-0AB12056ADBB}"/>
              </a:ext>
            </a:extLst>
          </p:cNvPr>
          <p:cNvSpPr txBox="1"/>
          <p:nvPr/>
        </p:nvSpPr>
        <p:spPr>
          <a:xfrm>
            <a:off x="382771" y="227479"/>
            <a:ext cx="5050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+mj-ea"/>
                <a:ea typeface="+mj-ea"/>
              </a:rPr>
              <a:t>FACE1</a:t>
            </a:r>
            <a:r>
              <a:rPr kumimoji="1" lang="ja-JP" altLang="en-US">
                <a:latin typeface="+mj-ea"/>
                <a:ea typeface="+mj-ea"/>
              </a:rPr>
              <a:t>　そもそも位置情報広告とは</a:t>
            </a:r>
            <a:endParaRPr lang="ja-JP" altLang="en-US">
              <a:latin typeface="+mj-ea"/>
              <a:ea typeface="+mj-ea"/>
            </a:endParaRPr>
          </a:p>
        </p:txBody>
      </p:sp>
      <p:sp>
        <p:nvSpPr>
          <p:cNvPr id="8" name="コンテンツ プレースホルダー 2">
            <a:extLst>
              <a:ext uri="{FF2B5EF4-FFF2-40B4-BE49-F238E27FC236}">
                <a16:creationId xmlns:a16="http://schemas.microsoft.com/office/drawing/2014/main" id="{5C65BC06-249B-3844-9583-4761FFBFD5B1}"/>
              </a:ext>
            </a:extLst>
          </p:cNvPr>
          <p:cNvSpPr txBox="1">
            <a:spLocks/>
          </p:cNvSpPr>
          <p:nvPr/>
        </p:nvSpPr>
        <p:spPr>
          <a:xfrm>
            <a:off x="353161" y="805203"/>
            <a:ext cx="9137423" cy="161241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000"/>
              <a:t>位置情報広告とは</a:t>
            </a:r>
            <a:endParaRPr lang="en-US" altLang="ja-JP" sz="2000" dirty="0"/>
          </a:p>
          <a:p>
            <a:pPr lvl="1" algn="l"/>
            <a:r>
              <a:rPr lang="ja-JP" altLang="en-US" sz="1600"/>
              <a:t>位置情報</a:t>
            </a:r>
            <a:r>
              <a:rPr lang="en-US" altLang="ja-JP" sz="1600" dirty="0"/>
              <a:t>(Wi-Fi/GPS)</a:t>
            </a:r>
            <a:r>
              <a:rPr lang="ja-JP" altLang="en-US" sz="1600"/>
              <a:t>と時間によって広告配信対象</a:t>
            </a:r>
            <a:r>
              <a:rPr lang="en-US" altLang="ja-JP" sz="1600" dirty="0"/>
              <a:t>(</a:t>
            </a:r>
            <a:r>
              <a:rPr lang="ja-JP" altLang="en-US" sz="1600"/>
              <a:t>オーディエンス</a:t>
            </a:r>
            <a:r>
              <a:rPr lang="en-US" altLang="ja-JP" sz="1600" dirty="0"/>
              <a:t>)</a:t>
            </a:r>
            <a:r>
              <a:rPr lang="ja-JP" altLang="en-US" sz="1600"/>
              <a:t>のターゲティングを行う</a:t>
            </a:r>
            <a:endParaRPr lang="en-US" altLang="ja-JP" sz="1600" dirty="0"/>
          </a:p>
          <a:p>
            <a:pPr lvl="1" algn="l"/>
            <a:r>
              <a:rPr lang="ja-JP" altLang="en-US" sz="1600"/>
              <a:t>広告です。</a:t>
            </a:r>
          </a:p>
          <a:p>
            <a:pPr lvl="1" algn="l"/>
            <a:r>
              <a:rPr lang="ja-JP" altLang="en-US" sz="1600"/>
              <a:t>ユーザーの位置情報データから、その人の性別・年代などのデモグラフィックデータや</a:t>
            </a:r>
            <a:endParaRPr lang="en-US" altLang="ja-JP" sz="1600" dirty="0"/>
          </a:p>
          <a:p>
            <a:pPr lvl="1" algn="l"/>
            <a:r>
              <a:rPr lang="ja-JP" altLang="en-US" sz="1600"/>
              <a:t>興味・関心領域、ユーザーが今何をしているのかを推測し、広告配信のターゲティング情報として利用します。</a:t>
            </a:r>
            <a:endParaRPr lang="en-US" altLang="ja-JP" sz="1600" dirty="0"/>
          </a:p>
          <a:p>
            <a:pPr lvl="1"/>
            <a:endParaRPr lang="en-US" altLang="ja-JP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CC3E1078-1E76-6D45-A5AD-715C5F7D55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47" b="-1"/>
          <a:stretch/>
        </p:blipFill>
        <p:spPr>
          <a:xfrm>
            <a:off x="1218899" y="2408993"/>
            <a:ext cx="7663132" cy="4089155"/>
          </a:xfrm>
          <a:prstGeom prst="rect">
            <a:avLst/>
          </a:prstGeom>
        </p:spPr>
      </p:pic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857FA4B6-6BF9-3E45-B7DE-3D7419DA1079}"/>
              </a:ext>
            </a:extLst>
          </p:cNvPr>
          <p:cNvSpPr/>
          <p:nvPr/>
        </p:nvSpPr>
        <p:spPr>
          <a:xfrm>
            <a:off x="0" y="0"/>
            <a:ext cx="9906000" cy="200722"/>
          </a:xfrm>
          <a:prstGeom prst="rect">
            <a:avLst/>
          </a:prstGeom>
          <a:solidFill>
            <a:srgbClr val="C835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1" name="図 30">
            <a:extLst>
              <a:ext uri="{FF2B5EF4-FFF2-40B4-BE49-F238E27FC236}">
                <a16:creationId xmlns:a16="http://schemas.microsoft.com/office/drawing/2014/main" id="{F8907DDF-10E7-E540-A889-9618888BD6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1053" y="217014"/>
            <a:ext cx="1741956" cy="348391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11FD655A-F806-FB41-82A1-5039812F5D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5036" y="6449803"/>
            <a:ext cx="1337288" cy="335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523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5A2DD207-F8F9-3846-9158-1996CE788BA6}"/>
              </a:ext>
            </a:extLst>
          </p:cNvPr>
          <p:cNvCxnSpPr/>
          <p:nvPr/>
        </p:nvCxnSpPr>
        <p:spPr>
          <a:xfrm>
            <a:off x="382772" y="584789"/>
            <a:ext cx="933538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85303168-A805-0141-A32D-0AB12056ADBB}"/>
              </a:ext>
            </a:extLst>
          </p:cNvPr>
          <p:cNvSpPr txBox="1"/>
          <p:nvPr/>
        </p:nvSpPr>
        <p:spPr>
          <a:xfrm>
            <a:off x="382771" y="227479"/>
            <a:ext cx="5050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+mj-ea"/>
                <a:ea typeface="+mj-ea"/>
              </a:rPr>
              <a:t>FACE2</a:t>
            </a:r>
            <a:r>
              <a:rPr kumimoji="1" lang="ja-JP" altLang="en-US">
                <a:latin typeface="+mj-ea"/>
                <a:ea typeface="+mj-ea"/>
              </a:rPr>
              <a:t>　位置情報広告の</a:t>
            </a:r>
            <a:r>
              <a:rPr lang="ja-JP" altLang="en-US">
                <a:latin typeface="+mj-ea"/>
                <a:ea typeface="+mj-ea"/>
              </a:rPr>
              <a:t>配信方法について</a:t>
            </a:r>
          </a:p>
        </p:txBody>
      </p:sp>
      <p:sp>
        <p:nvSpPr>
          <p:cNvPr id="8" name="コンテンツ プレースホルダー 2">
            <a:extLst>
              <a:ext uri="{FF2B5EF4-FFF2-40B4-BE49-F238E27FC236}">
                <a16:creationId xmlns:a16="http://schemas.microsoft.com/office/drawing/2014/main" id="{5C65BC06-249B-3844-9583-4761FFBFD5B1}"/>
              </a:ext>
            </a:extLst>
          </p:cNvPr>
          <p:cNvSpPr txBox="1">
            <a:spLocks/>
          </p:cNvSpPr>
          <p:nvPr/>
        </p:nvSpPr>
        <p:spPr>
          <a:xfrm>
            <a:off x="353161" y="805204"/>
            <a:ext cx="9137423" cy="867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ja-JP" altLang="en-US"/>
              <a:t>日々の行動</a:t>
            </a:r>
            <a:r>
              <a:rPr lang="en-US" altLang="ja-JP" dirty="0"/>
              <a:t>(</a:t>
            </a:r>
            <a:r>
              <a:rPr lang="ja-JP" altLang="en-US"/>
              <a:t>位置情報</a:t>
            </a:r>
            <a:r>
              <a:rPr lang="en-US" altLang="ja-JP" dirty="0"/>
              <a:t>)</a:t>
            </a:r>
            <a:r>
              <a:rPr lang="ja-JP" altLang="en-US"/>
              <a:t>とデモグラ情報</a:t>
            </a:r>
            <a:r>
              <a:rPr lang="en-US" altLang="ja-JP" dirty="0"/>
              <a:t>(</a:t>
            </a:r>
            <a:r>
              <a:rPr lang="ja-JP" altLang="en-US"/>
              <a:t>契約者情報</a:t>
            </a:r>
            <a:r>
              <a:rPr lang="en-US" altLang="ja-JP" dirty="0"/>
              <a:t>)</a:t>
            </a:r>
            <a:r>
              <a:rPr lang="ja-JP" altLang="en-US"/>
              <a:t>から</a:t>
            </a:r>
            <a:endParaRPr lang="en-US" altLang="ja-JP" dirty="0"/>
          </a:p>
          <a:p>
            <a:pPr lvl="1"/>
            <a:r>
              <a:rPr lang="ja-JP" altLang="en-US"/>
              <a:t>ユーザーの趣味思考やライフスタイルを定義</a:t>
            </a:r>
            <a:endParaRPr lang="en-US" altLang="ja-JP" dirty="0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BCEC96DA-F946-264D-92DA-D8082C8ACE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70537"/>
            <a:ext cx="9906000" cy="3716926"/>
          </a:xfrm>
          <a:prstGeom prst="rect">
            <a:avLst/>
          </a:prstGeom>
        </p:spPr>
      </p:pic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DF85658C-7A34-0345-9E8F-3C5CC9CFA0E4}"/>
              </a:ext>
            </a:extLst>
          </p:cNvPr>
          <p:cNvSpPr/>
          <p:nvPr/>
        </p:nvSpPr>
        <p:spPr>
          <a:xfrm>
            <a:off x="0" y="0"/>
            <a:ext cx="9906000" cy="200722"/>
          </a:xfrm>
          <a:prstGeom prst="rect">
            <a:avLst/>
          </a:prstGeom>
          <a:solidFill>
            <a:srgbClr val="C835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4" name="図 23">
            <a:extLst>
              <a:ext uri="{FF2B5EF4-FFF2-40B4-BE49-F238E27FC236}">
                <a16:creationId xmlns:a16="http://schemas.microsoft.com/office/drawing/2014/main" id="{44D674AC-7653-A449-8A27-5F385F51EA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1053" y="217014"/>
            <a:ext cx="1741956" cy="348391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5187F5DD-510C-AB49-8069-87384EBA96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5036" y="6449803"/>
            <a:ext cx="1337288" cy="335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843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5A2DD207-F8F9-3846-9158-1996CE788BA6}"/>
              </a:ext>
            </a:extLst>
          </p:cNvPr>
          <p:cNvCxnSpPr/>
          <p:nvPr/>
        </p:nvCxnSpPr>
        <p:spPr>
          <a:xfrm>
            <a:off x="382772" y="584789"/>
            <a:ext cx="933538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85303168-A805-0141-A32D-0AB12056ADBB}"/>
              </a:ext>
            </a:extLst>
          </p:cNvPr>
          <p:cNvSpPr txBox="1"/>
          <p:nvPr/>
        </p:nvSpPr>
        <p:spPr>
          <a:xfrm>
            <a:off x="382771" y="227479"/>
            <a:ext cx="6794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+mj-ea"/>
                <a:ea typeface="+mj-ea"/>
              </a:rPr>
              <a:t>FACE3</a:t>
            </a:r>
            <a:r>
              <a:rPr kumimoji="1" lang="ja-JP" altLang="en-US">
                <a:latin typeface="+mj-ea"/>
                <a:ea typeface="+mj-ea"/>
              </a:rPr>
              <a:t>　位置情報広告の</a:t>
            </a:r>
            <a:r>
              <a:rPr lang="ja-JP" altLang="en-US"/>
              <a:t>掲載例</a:t>
            </a:r>
            <a:endParaRPr lang="ja-JP" altLang="en-US">
              <a:latin typeface="+mj-ea"/>
              <a:ea typeface="+mj-ea"/>
            </a:endParaRPr>
          </a:p>
        </p:txBody>
      </p:sp>
      <p:pic>
        <p:nvPicPr>
          <p:cNvPr id="7" name="Picture 16">
            <a:extLst>
              <a:ext uri="{FF2B5EF4-FFF2-40B4-BE49-F238E27FC236}">
                <a16:creationId xmlns:a16="http://schemas.microsoft.com/office/drawing/2014/main" id="{CDC8ECE1-4670-724A-ACB7-9E78D36D085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1749" y="1988417"/>
            <a:ext cx="1052480" cy="18720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3865E294-EB2F-DA44-BA54-D14D6C031B7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4026" y="1988417"/>
            <a:ext cx="1052480" cy="18720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id="{DE10B8E7-AD23-5341-AFEB-FE87FA550E0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6864" y="4236234"/>
            <a:ext cx="1053000" cy="18720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</p:pic>
      <p:pic>
        <p:nvPicPr>
          <p:cNvPr id="10" name="Picture 60">
            <a:extLst>
              <a:ext uri="{FF2B5EF4-FFF2-40B4-BE49-F238E27FC236}">
                <a16:creationId xmlns:a16="http://schemas.microsoft.com/office/drawing/2014/main" id="{3C1B5AA4-C90A-3A46-907A-0D0762108C6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5445" y="4236234"/>
            <a:ext cx="1052480" cy="18720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</p:pic>
      <p:pic>
        <p:nvPicPr>
          <p:cNvPr id="11" name="Picture 61">
            <a:extLst>
              <a:ext uri="{FF2B5EF4-FFF2-40B4-BE49-F238E27FC236}">
                <a16:creationId xmlns:a16="http://schemas.microsoft.com/office/drawing/2014/main" id="{9FF9B31D-6790-FD44-89EC-8EC72C86DE3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4026" y="4236234"/>
            <a:ext cx="1052480" cy="18720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</p:pic>
      <p:pic>
        <p:nvPicPr>
          <p:cNvPr id="12" name="Picture 58">
            <a:extLst>
              <a:ext uri="{FF2B5EF4-FFF2-40B4-BE49-F238E27FC236}">
                <a16:creationId xmlns:a16="http://schemas.microsoft.com/office/drawing/2014/main" id="{56196F27-8080-3B44-AC4A-30476AD2C57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6635" y="1988417"/>
            <a:ext cx="1052480" cy="18720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</p:pic>
      <p:pic>
        <p:nvPicPr>
          <p:cNvPr id="13" name="Picture 7">
            <a:extLst>
              <a:ext uri="{FF2B5EF4-FFF2-40B4-BE49-F238E27FC236}">
                <a16:creationId xmlns:a16="http://schemas.microsoft.com/office/drawing/2014/main" id="{92EA9F7A-DEAB-4F43-B3D1-76377D03B24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8911" y="1988417"/>
            <a:ext cx="1085548" cy="187346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/>
        </p:spPr>
      </p:pic>
      <p:pic>
        <p:nvPicPr>
          <p:cNvPr id="17" name="Picture 15">
            <a:extLst>
              <a:ext uri="{FF2B5EF4-FFF2-40B4-BE49-F238E27FC236}">
                <a16:creationId xmlns:a16="http://schemas.microsoft.com/office/drawing/2014/main" id="{75FCBE90-91C9-D44D-B3D5-87398E90532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0175" y="1764129"/>
            <a:ext cx="396000" cy="396000"/>
          </a:xfrm>
          <a:prstGeom prst="roundRect">
            <a:avLst>
              <a:gd name="adj" fmla="val 11111"/>
            </a:avLst>
          </a:prstGeom>
          <a:ln w="22225" cap="rnd">
            <a:solidFill>
              <a:schemeClr val="bg1">
                <a:alpha val="6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5C93A45-1F6D-7248-A44C-B24437FC859B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9073" y="1764129"/>
            <a:ext cx="396000" cy="396000"/>
          </a:xfrm>
          <a:prstGeom prst="roundRect">
            <a:avLst>
              <a:gd name="adj" fmla="val 11111"/>
            </a:avLst>
          </a:prstGeom>
          <a:ln w="22225" cap="rnd">
            <a:solidFill>
              <a:schemeClr val="bg1">
                <a:alpha val="6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</p:spPr>
      </p:pic>
      <p:pic>
        <p:nvPicPr>
          <p:cNvPr id="19" name="Picture 21">
            <a:extLst>
              <a:ext uri="{FF2B5EF4-FFF2-40B4-BE49-F238E27FC236}">
                <a16:creationId xmlns:a16="http://schemas.microsoft.com/office/drawing/2014/main" id="{0C6EE4F6-1B98-B446-8550-FE81A2CFCAEB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3355" y="1764129"/>
            <a:ext cx="396000" cy="396000"/>
          </a:xfrm>
          <a:prstGeom prst="roundRect">
            <a:avLst>
              <a:gd name="adj" fmla="val 11111"/>
            </a:avLst>
          </a:prstGeom>
          <a:ln w="22225" cap="rnd">
            <a:solidFill>
              <a:schemeClr val="bg1">
                <a:alpha val="6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</p:spPr>
      </p:pic>
      <p:pic>
        <p:nvPicPr>
          <p:cNvPr id="20" name="Picture 69">
            <a:extLst>
              <a:ext uri="{FF2B5EF4-FFF2-40B4-BE49-F238E27FC236}">
                <a16:creationId xmlns:a16="http://schemas.microsoft.com/office/drawing/2014/main" id="{BFD5A8FF-6045-1640-BE26-136CDE850AC9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9073" y="4037246"/>
            <a:ext cx="396000" cy="396000"/>
          </a:xfrm>
          <a:prstGeom prst="roundRect">
            <a:avLst>
              <a:gd name="adj" fmla="val 11111"/>
            </a:avLst>
          </a:prstGeom>
          <a:solidFill>
            <a:schemeClr val="bg1"/>
          </a:solidFill>
          <a:ln w="22225" cap="rnd">
            <a:solidFill>
              <a:schemeClr val="bg1">
                <a:alpha val="6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</p:spPr>
      </p:pic>
      <p:pic>
        <p:nvPicPr>
          <p:cNvPr id="21" name="Picture 70">
            <a:extLst>
              <a:ext uri="{FF2B5EF4-FFF2-40B4-BE49-F238E27FC236}">
                <a16:creationId xmlns:a16="http://schemas.microsoft.com/office/drawing/2014/main" id="{0023C677-7652-1449-96F3-75771B445DD5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4373" y="4037246"/>
            <a:ext cx="396000" cy="396000"/>
          </a:xfrm>
          <a:prstGeom prst="roundRect">
            <a:avLst>
              <a:gd name="adj" fmla="val 11111"/>
            </a:avLst>
          </a:prstGeom>
          <a:ln w="22225" cap="rnd">
            <a:solidFill>
              <a:schemeClr val="bg1">
                <a:alpha val="6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</p:spPr>
      </p:pic>
      <p:pic>
        <p:nvPicPr>
          <p:cNvPr id="22" name="Picture 20">
            <a:extLst>
              <a:ext uri="{FF2B5EF4-FFF2-40B4-BE49-F238E27FC236}">
                <a16:creationId xmlns:a16="http://schemas.microsoft.com/office/drawing/2014/main" id="{7A1DD40A-07EF-1D4E-948E-6A2F4FED9CA8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4761" y="4037246"/>
            <a:ext cx="396000" cy="396000"/>
          </a:xfrm>
          <a:prstGeom prst="roundRect">
            <a:avLst>
              <a:gd name="adj" fmla="val 11111"/>
            </a:avLst>
          </a:prstGeom>
          <a:ln w="22225" cap="rnd">
            <a:solidFill>
              <a:schemeClr val="bg1">
                <a:alpha val="6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</p:spPr>
      </p:pic>
      <p:pic>
        <p:nvPicPr>
          <p:cNvPr id="23" name="Picture 67">
            <a:extLst>
              <a:ext uri="{FF2B5EF4-FFF2-40B4-BE49-F238E27FC236}">
                <a16:creationId xmlns:a16="http://schemas.microsoft.com/office/drawing/2014/main" id="{EFC1BBB8-C4CF-3F4B-938B-CD0DA0D160B3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8756" y="1764129"/>
            <a:ext cx="396000" cy="396000"/>
          </a:xfrm>
          <a:prstGeom prst="roundRect">
            <a:avLst>
              <a:gd name="adj" fmla="val 11111"/>
            </a:avLst>
          </a:prstGeom>
          <a:solidFill>
            <a:schemeClr val="bg1"/>
          </a:solidFill>
          <a:ln w="22225" cap="rnd">
            <a:solidFill>
              <a:schemeClr val="bg1">
                <a:alpha val="6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</p:spPr>
      </p:pic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17E94A1D-661C-5E4C-8898-624F76C537E8}"/>
              </a:ext>
            </a:extLst>
          </p:cNvPr>
          <p:cNvGrpSpPr/>
          <p:nvPr/>
        </p:nvGrpSpPr>
        <p:grpSpPr>
          <a:xfrm>
            <a:off x="721100" y="1681637"/>
            <a:ext cx="2432104" cy="4886266"/>
            <a:chOff x="665840" y="1277042"/>
            <a:chExt cx="2509333" cy="5041424"/>
          </a:xfrm>
        </p:grpSpPr>
        <p:pic>
          <p:nvPicPr>
            <p:cNvPr id="25" name="図 24">
              <a:extLst>
                <a:ext uri="{FF2B5EF4-FFF2-40B4-BE49-F238E27FC236}">
                  <a16:creationId xmlns:a16="http://schemas.microsoft.com/office/drawing/2014/main" id="{D355D77B-420F-9542-A0AD-38E1DC806833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5840" y="1277042"/>
              <a:ext cx="2509333" cy="5041424"/>
            </a:xfrm>
            <a:prstGeom prst="rect">
              <a:avLst/>
            </a:prstGeom>
          </p:spPr>
        </p:pic>
        <p:sp>
          <p:nvSpPr>
            <p:cNvPr id="26" name="正方形/長方形 25">
              <a:extLst>
                <a:ext uri="{FF2B5EF4-FFF2-40B4-BE49-F238E27FC236}">
                  <a16:creationId xmlns:a16="http://schemas.microsoft.com/office/drawing/2014/main" id="{B2048898-8820-0848-8AD7-19ADA4D5DD8D}"/>
                </a:ext>
              </a:extLst>
            </p:cNvPr>
            <p:cNvSpPr/>
            <p:nvPr/>
          </p:nvSpPr>
          <p:spPr>
            <a:xfrm>
              <a:off x="1015831" y="3899290"/>
              <a:ext cx="1800000" cy="1512000"/>
            </a:xfrm>
            <a:prstGeom prst="rect">
              <a:avLst/>
            </a:prstGeom>
            <a:solidFill>
              <a:srgbClr val="FF5F5E">
                <a:alpha val="20000"/>
              </a:srgbClr>
            </a:solidFill>
            <a:ln w="19050">
              <a:solidFill>
                <a:srgbClr val="FF5F5E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9000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 dirty="0">
                <a:solidFill>
                  <a:srgbClr val="059ADA"/>
                </a:solidFill>
              </a:endParaRPr>
            </a:p>
          </p:txBody>
        </p:sp>
      </p:grp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ECD2FBD7-7D20-3F47-B60E-F3BD37D14FE8}"/>
              </a:ext>
            </a:extLst>
          </p:cNvPr>
          <p:cNvSpPr/>
          <p:nvPr/>
        </p:nvSpPr>
        <p:spPr>
          <a:xfrm>
            <a:off x="3463323" y="3650116"/>
            <a:ext cx="993886" cy="245391"/>
          </a:xfrm>
          <a:prstGeom prst="rect">
            <a:avLst/>
          </a:prstGeom>
          <a:solidFill>
            <a:srgbClr val="FF5F5E">
              <a:alpha val="20000"/>
            </a:srgbClr>
          </a:solidFill>
          <a:ln w="19050">
            <a:solidFill>
              <a:srgbClr val="FF5F5E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000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 dirty="0">
              <a:solidFill>
                <a:srgbClr val="059ADA"/>
              </a:solidFill>
            </a:endParaRP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9274D7B3-44F0-8445-A40C-365871EC9752}"/>
              </a:ext>
            </a:extLst>
          </p:cNvPr>
          <p:cNvSpPr/>
          <p:nvPr/>
        </p:nvSpPr>
        <p:spPr>
          <a:xfrm>
            <a:off x="4718876" y="3381060"/>
            <a:ext cx="1039717" cy="291111"/>
          </a:xfrm>
          <a:prstGeom prst="rect">
            <a:avLst/>
          </a:prstGeom>
          <a:solidFill>
            <a:srgbClr val="FF5F5E">
              <a:alpha val="20000"/>
            </a:srgbClr>
          </a:solidFill>
          <a:ln w="19050">
            <a:solidFill>
              <a:srgbClr val="FF5F5E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000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 dirty="0">
              <a:solidFill>
                <a:srgbClr val="059ADA"/>
              </a:solidFill>
            </a:endParaRP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59795D42-E2E9-FE4A-BC7D-09B4516D21E0}"/>
              </a:ext>
            </a:extLst>
          </p:cNvPr>
          <p:cNvSpPr/>
          <p:nvPr/>
        </p:nvSpPr>
        <p:spPr>
          <a:xfrm>
            <a:off x="7363650" y="2957517"/>
            <a:ext cx="845431" cy="737239"/>
          </a:xfrm>
          <a:prstGeom prst="rect">
            <a:avLst/>
          </a:prstGeom>
          <a:solidFill>
            <a:srgbClr val="FF5F5E">
              <a:alpha val="20000"/>
            </a:srgbClr>
          </a:solidFill>
          <a:ln w="19050">
            <a:solidFill>
              <a:srgbClr val="FF5F5E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000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 dirty="0">
              <a:solidFill>
                <a:srgbClr val="059ADA"/>
              </a:solidFill>
            </a:endParaRP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7EB8314C-B03D-4D46-A1BA-C4972D6722C2}"/>
              </a:ext>
            </a:extLst>
          </p:cNvPr>
          <p:cNvSpPr/>
          <p:nvPr/>
        </p:nvSpPr>
        <p:spPr>
          <a:xfrm>
            <a:off x="8627777" y="2980426"/>
            <a:ext cx="845431" cy="737239"/>
          </a:xfrm>
          <a:prstGeom prst="rect">
            <a:avLst/>
          </a:prstGeom>
          <a:solidFill>
            <a:srgbClr val="FF5F5E">
              <a:alpha val="20000"/>
            </a:srgbClr>
          </a:solidFill>
          <a:ln w="19050">
            <a:solidFill>
              <a:srgbClr val="FF5F5E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000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 dirty="0">
              <a:solidFill>
                <a:srgbClr val="059ADA"/>
              </a:solidFill>
            </a:endParaRPr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EE548BE7-0860-3643-9CE0-90D15BF6B347}"/>
              </a:ext>
            </a:extLst>
          </p:cNvPr>
          <p:cNvSpPr/>
          <p:nvPr/>
        </p:nvSpPr>
        <p:spPr>
          <a:xfrm>
            <a:off x="3461358" y="5913658"/>
            <a:ext cx="993886" cy="245391"/>
          </a:xfrm>
          <a:prstGeom prst="rect">
            <a:avLst/>
          </a:prstGeom>
          <a:solidFill>
            <a:srgbClr val="FF5F5E">
              <a:alpha val="20000"/>
            </a:srgbClr>
          </a:solidFill>
          <a:ln w="19050">
            <a:solidFill>
              <a:srgbClr val="FF5F5E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000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 dirty="0">
              <a:solidFill>
                <a:srgbClr val="059ADA"/>
              </a:solidFill>
            </a:endParaRPr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29F233A8-A244-AE47-87C5-F4E43C5326BC}"/>
              </a:ext>
            </a:extLst>
          </p:cNvPr>
          <p:cNvSpPr/>
          <p:nvPr/>
        </p:nvSpPr>
        <p:spPr>
          <a:xfrm>
            <a:off x="4769334" y="5913658"/>
            <a:ext cx="993886" cy="245391"/>
          </a:xfrm>
          <a:prstGeom prst="rect">
            <a:avLst/>
          </a:prstGeom>
          <a:solidFill>
            <a:srgbClr val="FF5F5E">
              <a:alpha val="20000"/>
            </a:srgbClr>
          </a:solidFill>
          <a:ln w="19050">
            <a:solidFill>
              <a:srgbClr val="FF5F5E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000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 dirty="0">
              <a:solidFill>
                <a:srgbClr val="059ADA"/>
              </a:solidFill>
            </a:endParaRPr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F78B10DC-C82A-9944-A76F-A5F412ECC61B}"/>
              </a:ext>
            </a:extLst>
          </p:cNvPr>
          <p:cNvSpPr/>
          <p:nvPr/>
        </p:nvSpPr>
        <p:spPr>
          <a:xfrm>
            <a:off x="7261749" y="4203178"/>
            <a:ext cx="2205397" cy="250049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000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 dirty="0">
              <a:solidFill>
                <a:srgbClr val="059ADA"/>
              </a:solidFill>
            </a:endParaRPr>
          </a:p>
        </p:txBody>
      </p:sp>
      <p:pic>
        <p:nvPicPr>
          <p:cNvPr id="34" name="Picture 53">
            <a:extLst>
              <a:ext uri="{FF2B5EF4-FFF2-40B4-BE49-F238E27FC236}">
                <a16:creationId xmlns:a16="http://schemas.microsoft.com/office/drawing/2014/main" id="{CD2512E5-9427-E24D-BBA1-4C923C146DD6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3219" y="4345730"/>
            <a:ext cx="360000" cy="360000"/>
          </a:xfrm>
          <a:prstGeom prst="roundRect">
            <a:avLst>
              <a:gd name="adj" fmla="val 11111"/>
            </a:avLst>
          </a:prstGeom>
          <a:ln w="22225" cap="rnd">
            <a:solidFill>
              <a:schemeClr val="bg1">
                <a:alpha val="6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</p:spPr>
      </p:pic>
      <p:pic>
        <p:nvPicPr>
          <p:cNvPr id="35" name="Picture 71">
            <a:extLst>
              <a:ext uri="{FF2B5EF4-FFF2-40B4-BE49-F238E27FC236}">
                <a16:creationId xmlns:a16="http://schemas.microsoft.com/office/drawing/2014/main" id="{FBFF9D21-1BFA-4D46-8AAF-F57F965898EB}"/>
              </a:ext>
            </a:extLst>
          </p:cNvPr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8444" y="4345730"/>
            <a:ext cx="360000" cy="360000"/>
          </a:xfrm>
          <a:prstGeom prst="roundRect">
            <a:avLst>
              <a:gd name="adj" fmla="val 5700"/>
            </a:avLst>
          </a:prstGeom>
          <a:ln w="22225" cap="rnd">
            <a:solidFill>
              <a:schemeClr val="bg1">
                <a:alpha val="6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</p:spPr>
      </p:pic>
      <p:pic>
        <p:nvPicPr>
          <p:cNvPr id="36" name="Picture 73">
            <a:extLst>
              <a:ext uri="{FF2B5EF4-FFF2-40B4-BE49-F238E27FC236}">
                <a16:creationId xmlns:a16="http://schemas.microsoft.com/office/drawing/2014/main" id="{81FBC90E-4A26-D043-AE56-FE681B9532B6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7301" y="4345730"/>
            <a:ext cx="360000" cy="360000"/>
          </a:xfrm>
          <a:prstGeom prst="roundRect">
            <a:avLst>
              <a:gd name="adj" fmla="val 11111"/>
            </a:avLst>
          </a:prstGeom>
          <a:ln w="22225" cap="rnd">
            <a:solidFill>
              <a:schemeClr val="bg1">
                <a:alpha val="6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</p:spPr>
      </p:pic>
      <p:pic>
        <p:nvPicPr>
          <p:cNvPr id="37" name="Picture 76">
            <a:extLst>
              <a:ext uri="{FF2B5EF4-FFF2-40B4-BE49-F238E27FC236}">
                <a16:creationId xmlns:a16="http://schemas.microsoft.com/office/drawing/2014/main" id="{CE406A2B-23B1-8045-AF37-393EDB323C3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8444" y="5294777"/>
            <a:ext cx="360000" cy="360000"/>
          </a:xfrm>
          <a:prstGeom prst="roundRect">
            <a:avLst>
              <a:gd name="adj" fmla="val 11111"/>
            </a:avLst>
          </a:prstGeom>
          <a:ln w="22225" cap="rnd">
            <a:solidFill>
              <a:schemeClr val="bg1">
                <a:alpha val="6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</p:spPr>
      </p:pic>
      <p:pic>
        <p:nvPicPr>
          <p:cNvPr id="38" name="Picture 77">
            <a:extLst>
              <a:ext uri="{FF2B5EF4-FFF2-40B4-BE49-F238E27FC236}">
                <a16:creationId xmlns:a16="http://schemas.microsoft.com/office/drawing/2014/main" id="{F1A3DC9E-4AB0-7D4D-9DFA-266C68AA4C22}"/>
              </a:ext>
            </a:extLst>
          </p:cNvPr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8444" y="4815309"/>
            <a:ext cx="360000" cy="360000"/>
          </a:xfrm>
          <a:prstGeom prst="roundRect">
            <a:avLst>
              <a:gd name="adj" fmla="val 11111"/>
            </a:avLst>
          </a:prstGeom>
          <a:ln w="22225" cap="rnd">
            <a:solidFill>
              <a:schemeClr val="bg1">
                <a:alpha val="6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</p:spPr>
      </p:pic>
      <p:pic>
        <p:nvPicPr>
          <p:cNvPr id="39" name="Picture 94">
            <a:extLst>
              <a:ext uri="{FF2B5EF4-FFF2-40B4-BE49-F238E27FC236}">
                <a16:creationId xmlns:a16="http://schemas.microsoft.com/office/drawing/2014/main" id="{609CAAFC-5A5E-8F42-8F29-D63EEA9E598F}"/>
              </a:ext>
            </a:extLst>
          </p:cNvPr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3219" y="5815863"/>
            <a:ext cx="360000" cy="360000"/>
          </a:xfrm>
          <a:prstGeom prst="roundRect">
            <a:avLst>
              <a:gd name="adj" fmla="val 11111"/>
            </a:avLst>
          </a:prstGeom>
          <a:ln w="22225" cap="rnd">
            <a:solidFill>
              <a:schemeClr val="bg1">
                <a:alpha val="6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</p:spPr>
      </p:pic>
      <p:pic>
        <p:nvPicPr>
          <p:cNvPr id="40" name="Picture 2">
            <a:extLst>
              <a:ext uri="{FF2B5EF4-FFF2-40B4-BE49-F238E27FC236}">
                <a16:creationId xmlns:a16="http://schemas.microsoft.com/office/drawing/2014/main" id="{D28AB1D4-5BF5-3F4F-9091-78303DFEED84}"/>
              </a:ext>
            </a:extLst>
          </p:cNvPr>
          <p:cNvPicPr>
            <a:picLocks noChangeAspect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3219" y="5294777"/>
            <a:ext cx="360000" cy="360000"/>
          </a:xfrm>
          <a:prstGeom prst="roundRect">
            <a:avLst>
              <a:gd name="adj" fmla="val 11111"/>
            </a:avLst>
          </a:prstGeom>
          <a:ln w="22225" cap="rnd">
            <a:solidFill>
              <a:schemeClr val="bg1">
                <a:alpha val="6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</p:spPr>
      </p:pic>
      <p:pic>
        <p:nvPicPr>
          <p:cNvPr id="41" name="Picture 31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D46A8262-C528-294E-9F1F-2FDAD2E72E82}"/>
              </a:ext>
            </a:extLst>
          </p:cNvPr>
          <p:cNvPicPr>
            <a:picLocks noChangeAspect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3219" y="4815309"/>
            <a:ext cx="360000" cy="360000"/>
          </a:xfrm>
          <a:prstGeom prst="roundRect">
            <a:avLst>
              <a:gd name="adj" fmla="val 11111"/>
            </a:avLst>
          </a:prstGeom>
          <a:ln w="22225" cap="rnd">
            <a:solidFill>
              <a:schemeClr val="bg1">
                <a:alpha val="6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</p:spPr>
      </p:pic>
      <p:pic>
        <p:nvPicPr>
          <p:cNvPr id="42" name="Picture 33" descr="A close up of a sign&#10;&#10;Description automatically generated">
            <a:extLst>
              <a:ext uri="{FF2B5EF4-FFF2-40B4-BE49-F238E27FC236}">
                <a16:creationId xmlns:a16="http://schemas.microsoft.com/office/drawing/2014/main" id="{9735E94F-4BFF-D045-82A5-837979FC55A8}"/>
              </a:ext>
            </a:extLst>
          </p:cNvPr>
          <p:cNvPicPr>
            <a:picLocks noChangeAspect="1"/>
          </p:cNvPicPr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7301" y="5294777"/>
            <a:ext cx="360000" cy="360000"/>
          </a:xfrm>
          <a:prstGeom prst="roundRect">
            <a:avLst>
              <a:gd name="adj" fmla="val 11111"/>
            </a:avLst>
          </a:prstGeom>
          <a:ln w="22225" cap="rnd">
            <a:solidFill>
              <a:schemeClr val="bg1">
                <a:alpha val="6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</p:spPr>
      </p:pic>
      <p:pic>
        <p:nvPicPr>
          <p:cNvPr id="43" name="Picture 56">
            <a:extLst>
              <a:ext uri="{FF2B5EF4-FFF2-40B4-BE49-F238E27FC236}">
                <a16:creationId xmlns:a16="http://schemas.microsoft.com/office/drawing/2014/main" id="{F6B91D34-DBEB-9441-90A6-C6D937C38BC2}"/>
              </a:ext>
            </a:extLst>
          </p:cNvPr>
          <p:cNvPicPr>
            <a:picLocks noChangeAspect="1"/>
          </p:cNvPicPr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7301" y="4815309"/>
            <a:ext cx="360000" cy="360000"/>
          </a:xfrm>
          <a:prstGeom prst="roundRect">
            <a:avLst>
              <a:gd name="adj" fmla="val 11111"/>
            </a:avLst>
          </a:prstGeom>
          <a:ln w="22225" cap="rnd">
            <a:solidFill>
              <a:schemeClr val="bg1">
                <a:alpha val="6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</p:spPr>
      </p:pic>
      <p:pic>
        <p:nvPicPr>
          <p:cNvPr id="44" name="Picture 64" descr="A picture containing clipart&#10;&#10;Description automatically generated">
            <a:extLst>
              <a:ext uri="{FF2B5EF4-FFF2-40B4-BE49-F238E27FC236}">
                <a16:creationId xmlns:a16="http://schemas.microsoft.com/office/drawing/2014/main" id="{EAAD721D-8BC4-D942-9CEF-5DC1A1CF3C98}"/>
              </a:ext>
            </a:extLst>
          </p:cNvPr>
          <p:cNvPicPr>
            <a:picLocks noChangeAspect="1"/>
          </p:cNvPicPr>
          <p:nvPr/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963105" y="5815863"/>
            <a:ext cx="360000" cy="360000"/>
          </a:xfrm>
          <a:prstGeom prst="roundRect">
            <a:avLst>
              <a:gd name="adj" fmla="val 11111"/>
            </a:avLst>
          </a:prstGeom>
          <a:ln w="22225" cap="rnd">
            <a:solidFill>
              <a:schemeClr val="bg1">
                <a:alpha val="6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</p:spPr>
      </p:pic>
      <p:pic>
        <p:nvPicPr>
          <p:cNvPr id="45" name="Picture 68" descr="A close up of a building&#10;&#10;Description automatically generated">
            <a:extLst>
              <a:ext uri="{FF2B5EF4-FFF2-40B4-BE49-F238E27FC236}">
                <a16:creationId xmlns:a16="http://schemas.microsoft.com/office/drawing/2014/main" id="{BEB58C97-42AA-3544-AC2A-107F627F6ED4}"/>
              </a:ext>
            </a:extLst>
          </p:cNvPr>
          <p:cNvPicPr>
            <a:picLocks noChangeAspect="1"/>
          </p:cNvPicPr>
          <p:nvPr/>
        </p:nvPicPr>
        <p:blipFill>
          <a:blip r:embed="rId2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7301" y="5815863"/>
            <a:ext cx="360000" cy="360000"/>
          </a:xfrm>
          <a:prstGeom prst="roundRect">
            <a:avLst>
              <a:gd name="adj" fmla="val 11111"/>
            </a:avLst>
          </a:prstGeom>
          <a:ln w="22225" cap="rnd">
            <a:solidFill>
              <a:schemeClr val="bg1">
                <a:alpha val="6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</p:spPr>
      </p:pic>
      <p:pic>
        <p:nvPicPr>
          <p:cNvPr id="46" name="図 45">
            <a:extLst>
              <a:ext uri="{FF2B5EF4-FFF2-40B4-BE49-F238E27FC236}">
                <a16:creationId xmlns:a16="http://schemas.microsoft.com/office/drawing/2014/main" id="{4ADB9C2E-CE48-804B-8150-5B4D60291BD3}"/>
              </a:ext>
            </a:extLst>
          </p:cNvPr>
          <p:cNvPicPr>
            <a:picLocks noChangeAspect="1"/>
          </p:cNvPicPr>
          <p:nvPr/>
        </p:nvPicPr>
        <p:blipFill rotWithShape="1">
          <a:blip r:embed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59920" y="4345730"/>
            <a:ext cx="366370" cy="360000"/>
          </a:xfrm>
          <a:prstGeom prst="roundRect">
            <a:avLst>
              <a:gd name="adj" fmla="val 11111"/>
            </a:avLst>
          </a:prstGeom>
          <a:ln w="22225" cap="rnd">
            <a:solidFill>
              <a:schemeClr val="bg1">
                <a:alpha val="6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</p:spPr>
      </p:pic>
      <p:pic>
        <p:nvPicPr>
          <p:cNvPr id="47" name="図 46" descr="黒い背景と白い文字のロゴ&#10;&#10;自動的に生成された説明">
            <a:extLst>
              <a:ext uri="{FF2B5EF4-FFF2-40B4-BE49-F238E27FC236}">
                <a16:creationId xmlns:a16="http://schemas.microsoft.com/office/drawing/2014/main" id="{B6F3A141-EBCF-774F-A4B3-3B4459D12B71}"/>
              </a:ext>
            </a:extLst>
          </p:cNvPr>
          <p:cNvPicPr>
            <a:picLocks noChangeAspect="1"/>
          </p:cNvPicPr>
          <p:nvPr/>
        </p:nvPicPr>
        <p:blipFill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8444" y="5815863"/>
            <a:ext cx="360000" cy="360000"/>
          </a:xfrm>
          <a:prstGeom prst="roundRect">
            <a:avLst>
              <a:gd name="adj" fmla="val 11111"/>
            </a:avLst>
          </a:prstGeom>
          <a:ln w="22225" cap="rnd">
            <a:solidFill>
              <a:schemeClr val="bg1">
                <a:alpha val="6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</p:spPr>
      </p:pic>
      <p:pic>
        <p:nvPicPr>
          <p:cNvPr id="48" name="図 47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A90C64D7-8316-E145-A2BD-B443BA0110F9}"/>
              </a:ext>
            </a:extLst>
          </p:cNvPr>
          <p:cNvPicPr>
            <a:picLocks noChangeAspect="1"/>
          </p:cNvPicPr>
          <p:nvPr/>
        </p:nvPicPr>
        <p:blipFill>
          <a:blip r:embed="rId3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7255" y="4815309"/>
            <a:ext cx="371700" cy="360000"/>
          </a:xfrm>
          <a:prstGeom prst="roundRect">
            <a:avLst>
              <a:gd name="adj" fmla="val 11111"/>
            </a:avLst>
          </a:prstGeom>
          <a:ln w="22225" cap="rnd">
            <a:solidFill>
              <a:schemeClr val="bg1">
                <a:alpha val="6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</p:spPr>
      </p:pic>
      <p:pic>
        <p:nvPicPr>
          <p:cNvPr id="49" name="図 48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410A2BE3-84D8-1940-B8F8-CD128FED9BE3}"/>
              </a:ext>
            </a:extLst>
          </p:cNvPr>
          <p:cNvPicPr>
            <a:picLocks noChangeAspect="1"/>
          </p:cNvPicPr>
          <p:nvPr/>
        </p:nvPicPr>
        <p:blipFill>
          <a:blip r:embed="rId3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3105" y="5294777"/>
            <a:ext cx="360000" cy="360000"/>
          </a:xfrm>
          <a:prstGeom prst="roundRect">
            <a:avLst>
              <a:gd name="adj" fmla="val 11111"/>
            </a:avLst>
          </a:prstGeom>
          <a:ln w="22225" cap="rnd">
            <a:solidFill>
              <a:schemeClr val="bg1">
                <a:alpha val="6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</p:spPr>
      </p:pic>
      <p:grpSp>
        <p:nvGrpSpPr>
          <p:cNvPr id="50" name="グループ化 49">
            <a:extLst>
              <a:ext uri="{FF2B5EF4-FFF2-40B4-BE49-F238E27FC236}">
                <a16:creationId xmlns:a16="http://schemas.microsoft.com/office/drawing/2014/main" id="{238527CF-5543-D145-B153-B1B5C7184081}"/>
              </a:ext>
            </a:extLst>
          </p:cNvPr>
          <p:cNvGrpSpPr/>
          <p:nvPr/>
        </p:nvGrpSpPr>
        <p:grpSpPr>
          <a:xfrm>
            <a:off x="5997124" y="4087988"/>
            <a:ext cx="841215" cy="993554"/>
            <a:chOff x="6333265" y="3635723"/>
            <a:chExt cx="841215" cy="993554"/>
          </a:xfrm>
        </p:grpSpPr>
        <p:sp>
          <p:nvSpPr>
            <p:cNvPr id="51" name="Diagonal Stripe 11">
              <a:extLst>
                <a:ext uri="{FF2B5EF4-FFF2-40B4-BE49-F238E27FC236}">
                  <a16:creationId xmlns:a16="http://schemas.microsoft.com/office/drawing/2014/main" id="{EFFA62A8-DAE5-EA43-916B-AC7F8A5A8BB4}"/>
                </a:ext>
              </a:extLst>
            </p:cNvPr>
            <p:cNvSpPr/>
            <p:nvPr/>
          </p:nvSpPr>
          <p:spPr>
            <a:xfrm>
              <a:off x="6333265" y="3788062"/>
              <a:ext cx="841215" cy="841215"/>
            </a:xfrm>
            <a:prstGeom prst="diagStripe">
              <a:avLst>
                <a:gd name="adj" fmla="val 62600"/>
              </a:avLst>
            </a:prstGeom>
            <a:solidFill>
              <a:srgbClr val="7030A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TextBox 13">
              <a:extLst>
                <a:ext uri="{FF2B5EF4-FFF2-40B4-BE49-F238E27FC236}">
                  <a16:creationId xmlns:a16="http://schemas.microsoft.com/office/drawing/2014/main" id="{3E4FD5DB-1A8F-4F4A-B3A7-5F3F5D3FD578}"/>
                </a:ext>
              </a:extLst>
            </p:cNvPr>
            <p:cNvSpPr txBox="1"/>
            <p:nvPr/>
          </p:nvSpPr>
          <p:spPr>
            <a:xfrm rot="18824301">
              <a:off x="6181510" y="4016597"/>
              <a:ext cx="992579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900" b="1" dirty="0">
                  <a:solidFill>
                    <a:schemeClr val="bg1"/>
                  </a:solidFill>
                </a:rPr>
                <a:t>インフィード枠</a:t>
              </a:r>
              <a:endParaRPr lang="en-US" sz="9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53" name="TextBox 62">
            <a:extLst>
              <a:ext uri="{FF2B5EF4-FFF2-40B4-BE49-F238E27FC236}">
                <a16:creationId xmlns:a16="http://schemas.microsoft.com/office/drawing/2014/main" id="{1FAD2BBE-4F85-8A46-8EC7-89AD9249E28A}"/>
              </a:ext>
            </a:extLst>
          </p:cNvPr>
          <p:cNvSpPr txBox="1"/>
          <p:nvPr/>
        </p:nvSpPr>
        <p:spPr>
          <a:xfrm>
            <a:off x="7415460" y="6395679"/>
            <a:ext cx="1877437" cy="26161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ja-JP"/>
            </a:defPPr>
            <a:lvl1pPr>
              <a:defRPr sz="1200" b="1">
                <a:solidFill>
                  <a:srgbClr val="329FFB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ctr"/>
            <a:r>
              <a:rPr lang="ja-JP" altLang="en-US" sz="11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その他の主な配信先アプリ</a:t>
            </a:r>
            <a:endParaRPr lang="en-US" sz="11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54" name="グループ化 53">
            <a:extLst>
              <a:ext uri="{FF2B5EF4-FFF2-40B4-BE49-F238E27FC236}">
                <a16:creationId xmlns:a16="http://schemas.microsoft.com/office/drawing/2014/main" id="{ADE420EC-C6A0-EC4F-BF44-CBF65D3900D3}"/>
              </a:ext>
            </a:extLst>
          </p:cNvPr>
          <p:cNvGrpSpPr/>
          <p:nvPr/>
        </p:nvGrpSpPr>
        <p:grpSpPr>
          <a:xfrm>
            <a:off x="3425294" y="1257938"/>
            <a:ext cx="1056536" cy="394932"/>
            <a:chOff x="3429971" y="1158917"/>
            <a:chExt cx="1056536" cy="394932"/>
          </a:xfrm>
        </p:grpSpPr>
        <p:sp>
          <p:nvSpPr>
            <p:cNvPr id="55" name="正方形/長方形 54">
              <a:extLst>
                <a:ext uri="{FF2B5EF4-FFF2-40B4-BE49-F238E27FC236}">
                  <a16:creationId xmlns:a16="http://schemas.microsoft.com/office/drawing/2014/main" id="{36471B29-2932-A445-A2C7-5FCC3900DC85}"/>
                </a:ext>
              </a:extLst>
            </p:cNvPr>
            <p:cNvSpPr/>
            <p:nvPr/>
          </p:nvSpPr>
          <p:spPr>
            <a:xfrm>
              <a:off x="3429971" y="1158917"/>
              <a:ext cx="1056536" cy="288000"/>
            </a:xfrm>
            <a:prstGeom prst="rect">
              <a:avLst/>
            </a:prstGeom>
            <a:solidFill>
              <a:srgbClr val="DEF4F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9000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kumimoji="1" lang="ja-JP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レシピ</a:t>
              </a:r>
            </a:p>
          </p:txBody>
        </p:sp>
        <p:sp>
          <p:nvSpPr>
            <p:cNvPr id="56" name="二等辺三角形 125">
              <a:extLst>
                <a:ext uri="{FF2B5EF4-FFF2-40B4-BE49-F238E27FC236}">
                  <a16:creationId xmlns:a16="http://schemas.microsoft.com/office/drawing/2014/main" id="{F533CFDE-C2DA-4E4E-B5AA-94E700BDE918}"/>
                </a:ext>
              </a:extLst>
            </p:cNvPr>
            <p:cNvSpPr/>
            <p:nvPr/>
          </p:nvSpPr>
          <p:spPr>
            <a:xfrm rot="10800000">
              <a:off x="3886239" y="1409849"/>
              <a:ext cx="144000" cy="144000"/>
            </a:xfrm>
            <a:prstGeom prst="triangle">
              <a:avLst/>
            </a:prstGeom>
            <a:solidFill>
              <a:srgbClr val="DEF4F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9000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 dirty="0">
                <a:solidFill>
                  <a:srgbClr val="059ADA"/>
                </a:solidFill>
              </a:endParaRPr>
            </a:p>
          </p:txBody>
        </p:sp>
      </p:grpSp>
      <p:grpSp>
        <p:nvGrpSpPr>
          <p:cNvPr id="57" name="グループ化 56">
            <a:extLst>
              <a:ext uri="{FF2B5EF4-FFF2-40B4-BE49-F238E27FC236}">
                <a16:creationId xmlns:a16="http://schemas.microsoft.com/office/drawing/2014/main" id="{12A7D898-270E-AB45-9798-B94A7DB33468}"/>
              </a:ext>
            </a:extLst>
          </p:cNvPr>
          <p:cNvGrpSpPr/>
          <p:nvPr/>
        </p:nvGrpSpPr>
        <p:grpSpPr>
          <a:xfrm>
            <a:off x="4702081" y="1257938"/>
            <a:ext cx="1056536" cy="394933"/>
            <a:chOff x="4702081" y="1158917"/>
            <a:chExt cx="1056536" cy="394933"/>
          </a:xfrm>
        </p:grpSpPr>
        <p:sp>
          <p:nvSpPr>
            <p:cNvPr id="58" name="正方形/長方形 57">
              <a:extLst>
                <a:ext uri="{FF2B5EF4-FFF2-40B4-BE49-F238E27FC236}">
                  <a16:creationId xmlns:a16="http://schemas.microsoft.com/office/drawing/2014/main" id="{3157A1C6-0D27-1C4B-A852-5B00C4B3B515}"/>
                </a:ext>
              </a:extLst>
            </p:cNvPr>
            <p:cNvSpPr/>
            <p:nvPr/>
          </p:nvSpPr>
          <p:spPr>
            <a:xfrm>
              <a:off x="4702081" y="1158917"/>
              <a:ext cx="1056536" cy="288000"/>
            </a:xfrm>
            <a:prstGeom prst="rect">
              <a:avLst/>
            </a:prstGeom>
            <a:solidFill>
              <a:srgbClr val="DEF4F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9000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kumimoji="1" lang="ja-JP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グルメ</a:t>
              </a:r>
            </a:p>
          </p:txBody>
        </p:sp>
        <p:sp>
          <p:nvSpPr>
            <p:cNvPr id="59" name="二等辺三角形 126">
              <a:extLst>
                <a:ext uri="{FF2B5EF4-FFF2-40B4-BE49-F238E27FC236}">
                  <a16:creationId xmlns:a16="http://schemas.microsoft.com/office/drawing/2014/main" id="{E1399598-F380-CE44-A885-D5C7F5C3607E}"/>
                </a:ext>
              </a:extLst>
            </p:cNvPr>
            <p:cNvSpPr/>
            <p:nvPr/>
          </p:nvSpPr>
          <p:spPr>
            <a:xfrm rot="10800000">
              <a:off x="5158349" y="1409850"/>
              <a:ext cx="144000" cy="144000"/>
            </a:xfrm>
            <a:prstGeom prst="triangle">
              <a:avLst/>
            </a:prstGeom>
            <a:solidFill>
              <a:srgbClr val="DEF4F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9000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 dirty="0">
                <a:solidFill>
                  <a:srgbClr val="059ADA"/>
                </a:solidFill>
              </a:endParaRPr>
            </a:p>
          </p:txBody>
        </p:sp>
      </p:grpSp>
      <p:grpSp>
        <p:nvGrpSpPr>
          <p:cNvPr id="60" name="グループ化 59">
            <a:extLst>
              <a:ext uri="{FF2B5EF4-FFF2-40B4-BE49-F238E27FC236}">
                <a16:creationId xmlns:a16="http://schemas.microsoft.com/office/drawing/2014/main" id="{1116E999-0385-C64F-A14B-F5E769ECD8E5}"/>
              </a:ext>
            </a:extLst>
          </p:cNvPr>
          <p:cNvGrpSpPr/>
          <p:nvPr/>
        </p:nvGrpSpPr>
        <p:grpSpPr>
          <a:xfrm>
            <a:off x="5978952" y="1257938"/>
            <a:ext cx="1056536" cy="394933"/>
            <a:chOff x="5974191" y="1158917"/>
            <a:chExt cx="1056536" cy="394933"/>
          </a:xfrm>
        </p:grpSpPr>
        <p:sp>
          <p:nvSpPr>
            <p:cNvPr id="61" name="正方形/長方形 60">
              <a:extLst>
                <a:ext uri="{FF2B5EF4-FFF2-40B4-BE49-F238E27FC236}">
                  <a16:creationId xmlns:a16="http://schemas.microsoft.com/office/drawing/2014/main" id="{A3E3312E-D059-EC4C-A8FA-6510069101E0}"/>
                </a:ext>
              </a:extLst>
            </p:cNvPr>
            <p:cNvSpPr/>
            <p:nvPr/>
          </p:nvSpPr>
          <p:spPr>
            <a:xfrm>
              <a:off x="5974191" y="1158917"/>
              <a:ext cx="1056536" cy="288000"/>
            </a:xfrm>
            <a:prstGeom prst="rect">
              <a:avLst/>
            </a:prstGeom>
            <a:solidFill>
              <a:srgbClr val="DEF4F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9000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kumimoji="1" lang="ja-JP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家計簿</a:t>
              </a:r>
            </a:p>
          </p:txBody>
        </p:sp>
        <p:sp>
          <p:nvSpPr>
            <p:cNvPr id="62" name="二等辺三角形 127">
              <a:extLst>
                <a:ext uri="{FF2B5EF4-FFF2-40B4-BE49-F238E27FC236}">
                  <a16:creationId xmlns:a16="http://schemas.microsoft.com/office/drawing/2014/main" id="{5346093D-7B60-884E-824C-880FBBAD8992}"/>
                </a:ext>
              </a:extLst>
            </p:cNvPr>
            <p:cNvSpPr/>
            <p:nvPr/>
          </p:nvSpPr>
          <p:spPr>
            <a:xfrm rot="10800000">
              <a:off x="6430459" y="1409850"/>
              <a:ext cx="144000" cy="144000"/>
            </a:xfrm>
            <a:prstGeom prst="triangle">
              <a:avLst/>
            </a:prstGeom>
            <a:solidFill>
              <a:srgbClr val="DEF4F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9000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 dirty="0">
                <a:solidFill>
                  <a:srgbClr val="059ADA"/>
                </a:solidFill>
              </a:endParaRPr>
            </a:p>
          </p:txBody>
        </p:sp>
      </p:grpSp>
      <p:grpSp>
        <p:nvGrpSpPr>
          <p:cNvPr id="63" name="グループ化 62">
            <a:extLst>
              <a:ext uri="{FF2B5EF4-FFF2-40B4-BE49-F238E27FC236}">
                <a16:creationId xmlns:a16="http://schemas.microsoft.com/office/drawing/2014/main" id="{DD532315-724D-0743-87B9-C339C12E9D49}"/>
              </a:ext>
            </a:extLst>
          </p:cNvPr>
          <p:cNvGrpSpPr/>
          <p:nvPr/>
        </p:nvGrpSpPr>
        <p:grpSpPr>
          <a:xfrm>
            <a:off x="7246301" y="1257938"/>
            <a:ext cx="1056536" cy="394932"/>
            <a:chOff x="7246301" y="1158917"/>
            <a:chExt cx="1056536" cy="394932"/>
          </a:xfrm>
        </p:grpSpPr>
        <p:sp>
          <p:nvSpPr>
            <p:cNvPr id="64" name="正方形/長方形 63">
              <a:extLst>
                <a:ext uri="{FF2B5EF4-FFF2-40B4-BE49-F238E27FC236}">
                  <a16:creationId xmlns:a16="http://schemas.microsoft.com/office/drawing/2014/main" id="{40717F23-81B8-F44E-815C-84A1527C4296}"/>
                </a:ext>
              </a:extLst>
            </p:cNvPr>
            <p:cNvSpPr/>
            <p:nvPr/>
          </p:nvSpPr>
          <p:spPr>
            <a:xfrm>
              <a:off x="7246301" y="1158917"/>
              <a:ext cx="1056536" cy="288000"/>
            </a:xfrm>
            <a:prstGeom prst="rect">
              <a:avLst/>
            </a:prstGeom>
            <a:solidFill>
              <a:srgbClr val="DEF4F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9000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ja-JP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天気</a:t>
              </a:r>
              <a:endParaRPr kumimoji="1" lang="ja-JP" altLang="en-US" sz="11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5" name="二等辺三角形 128">
              <a:extLst>
                <a:ext uri="{FF2B5EF4-FFF2-40B4-BE49-F238E27FC236}">
                  <a16:creationId xmlns:a16="http://schemas.microsoft.com/office/drawing/2014/main" id="{94E6185F-C1B7-C647-9AFF-449D6B06A400}"/>
                </a:ext>
              </a:extLst>
            </p:cNvPr>
            <p:cNvSpPr/>
            <p:nvPr/>
          </p:nvSpPr>
          <p:spPr>
            <a:xfrm rot="10800000">
              <a:off x="7702569" y="1409849"/>
              <a:ext cx="144000" cy="144000"/>
            </a:xfrm>
            <a:prstGeom prst="triangle">
              <a:avLst/>
            </a:prstGeom>
            <a:solidFill>
              <a:srgbClr val="DEF4F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9000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 dirty="0">
                <a:solidFill>
                  <a:srgbClr val="059ADA"/>
                </a:solidFill>
              </a:endParaRPr>
            </a:p>
          </p:txBody>
        </p:sp>
      </p:grpSp>
      <p:grpSp>
        <p:nvGrpSpPr>
          <p:cNvPr id="66" name="グループ化 65">
            <a:extLst>
              <a:ext uri="{FF2B5EF4-FFF2-40B4-BE49-F238E27FC236}">
                <a16:creationId xmlns:a16="http://schemas.microsoft.com/office/drawing/2014/main" id="{1FD5BE76-AB73-5043-B139-2F3E70508598}"/>
              </a:ext>
            </a:extLst>
          </p:cNvPr>
          <p:cNvGrpSpPr/>
          <p:nvPr/>
        </p:nvGrpSpPr>
        <p:grpSpPr>
          <a:xfrm>
            <a:off x="8518412" y="1257938"/>
            <a:ext cx="1056536" cy="394932"/>
            <a:chOff x="8518412" y="1158917"/>
            <a:chExt cx="1056536" cy="394932"/>
          </a:xfrm>
        </p:grpSpPr>
        <p:sp>
          <p:nvSpPr>
            <p:cNvPr id="67" name="正方形/長方形 66">
              <a:extLst>
                <a:ext uri="{FF2B5EF4-FFF2-40B4-BE49-F238E27FC236}">
                  <a16:creationId xmlns:a16="http://schemas.microsoft.com/office/drawing/2014/main" id="{08978092-9567-5B4D-BA70-587FE2D70E14}"/>
                </a:ext>
              </a:extLst>
            </p:cNvPr>
            <p:cNvSpPr/>
            <p:nvPr/>
          </p:nvSpPr>
          <p:spPr>
            <a:xfrm>
              <a:off x="8518412" y="1158917"/>
              <a:ext cx="1056536" cy="288000"/>
            </a:xfrm>
            <a:prstGeom prst="rect">
              <a:avLst/>
            </a:prstGeom>
            <a:solidFill>
              <a:srgbClr val="DEF4F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9000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kumimoji="1" lang="en-US" altLang="ja-JP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SNS</a:t>
              </a:r>
              <a:endParaRPr kumimoji="1" lang="ja-JP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68" name="二等辺三角形 129">
              <a:extLst>
                <a:ext uri="{FF2B5EF4-FFF2-40B4-BE49-F238E27FC236}">
                  <a16:creationId xmlns:a16="http://schemas.microsoft.com/office/drawing/2014/main" id="{80717B83-FD74-DA41-A4E1-C6AEC5268E71}"/>
                </a:ext>
              </a:extLst>
            </p:cNvPr>
            <p:cNvSpPr/>
            <p:nvPr/>
          </p:nvSpPr>
          <p:spPr>
            <a:xfrm rot="10800000">
              <a:off x="8974680" y="1409849"/>
              <a:ext cx="144000" cy="144000"/>
            </a:xfrm>
            <a:prstGeom prst="triangle">
              <a:avLst/>
            </a:prstGeom>
            <a:solidFill>
              <a:srgbClr val="DEF4F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9000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 dirty="0">
                <a:solidFill>
                  <a:srgbClr val="059ADA"/>
                </a:solidFill>
              </a:endParaRPr>
            </a:p>
          </p:txBody>
        </p:sp>
      </p:grpSp>
      <p:grpSp>
        <p:nvGrpSpPr>
          <p:cNvPr id="69" name="グループ化 68">
            <a:extLst>
              <a:ext uri="{FF2B5EF4-FFF2-40B4-BE49-F238E27FC236}">
                <a16:creationId xmlns:a16="http://schemas.microsoft.com/office/drawing/2014/main" id="{F31E36D3-FCAC-8549-AB64-1DB9F22A251E}"/>
              </a:ext>
            </a:extLst>
          </p:cNvPr>
          <p:cNvGrpSpPr/>
          <p:nvPr/>
        </p:nvGrpSpPr>
        <p:grpSpPr>
          <a:xfrm>
            <a:off x="3425294" y="6279826"/>
            <a:ext cx="1056536" cy="420624"/>
            <a:chOff x="3425294" y="6152230"/>
            <a:chExt cx="1056536" cy="420624"/>
          </a:xfrm>
        </p:grpSpPr>
        <p:sp>
          <p:nvSpPr>
            <p:cNvPr id="70" name="正方形/長方形 69">
              <a:extLst>
                <a:ext uri="{FF2B5EF4-FFF2-40B4-BE49-F238E27FC236}">
                  <a16:creationId xmlns:a16="http://schemas.microsoft.com/office/drawing/2014/main" id="{374C887A-7EA8-3541-BA79-6265B6B97C2C}"/>
                </a:ext>
              </a:extLst>
            </p:cNvPr>
            <p:cNvSpPr/>
            <p:nvPr/>
          </p:nvSpPr>
          <p:spPr>
            <a:xfrm>
              <a:off x="3425294" y="6284854"/>
              <a:ext cx="1056536" cy="288000"/>
            </a:xfrm>
            <a:prstGeom prst="rect">
              <a:avLst/>
            </a:prstGeom>
            <a:solidFill>
              <a:srgbClr val="DEF4F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90000" rIns="9144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kumimoji="1" lang="ja-JP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カラダ</a:t>
              </a:r>
            </a:p>
          </p:txBody>
        </p:sp>
        <p:sp>
          <p:nvSpPr>
            <p:cNvPr id="71" name="二等辺三角形 135">
              <a:extLst>
                <a:ext uri="{FF2B5EF4-FFF2-40B4-BE49-F238E27FC236}">
                  <a16:creationId xmlns:a16="http://schemas.microsoft.com/office/drawing/2014/main" id="{884894F2-F639-CC48-BBBB-E7A6AD312AD3}"/>
                </a:ext>
              </a:extLst>
            </p:cNvPr>
            <p:cNvSpPr/>
            <p:nvPr/>
          </p:nvSpPr>
          <p:spPr>
            <a:xfrm>
              <a:off x="3881562" y="6152230"/>
              <a:ext cx="144000" cy="144000"/>
            </a:xfrm>
            <a:prstGeom prst="triangle">
              <a:avLst/>
            </a:prstGeom>
            <a:solidFill>
              <a:srgbClr val="DEF4F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9000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 dirty="0">
                <a:solidFill>
                  <a:srgbClr val="059ADA"/>
                </a:solidFill>
              </a:endParaRPr>
            </a:p>
          </p:txBody>
        </p:sp>
      </p:grpSp>
      <p:grpSp>
        <p:nvGrpSpPr>
          <p:cNvPr id="72" name="グループ化 71">
            <a:extLst>
              <a:ext uri="{FF2B5EF4-FFF2-40B4-BE49-F238E27FC236}">
                <a16:creationId xmlns:a16="http://schemas.microsoft.com/office/drawing/2014/main" id="{BD18265D-9BC0-DE46-B695-1817D5CF3788}"/>
              </a:ext>
            </a:extLst>
          </p:cNvPr>
          <p:cNvGrpSpPr/>
          <p:nvPr/>
        </p:nvGrpSpPr>
        <p:grpSpPr>
          <a:xfrm>
            <a:off x="4702123" y="6279826"/>
            <a:ext cx="1056536" cy="423846"/>
            <a:chOff x="4702123" y="6152230"/>
            <a:chExt cx="1056536" cy="423846"/>
          </a:xfrm>
        </p:grpSpPr>
        <p:sp>
          <p:nvSpPr>
            <p:cNvPr id="73" name="正方形/長方形 72">
              <a:extLst>
                <a:ext uri="{FF2B5EF4-FFF2-40B4-BE49-F238E27FC236}">
                  <a16:creationId xmlns:a16="http://schemas.microsoft.com/office/drawing/2014/main" id="{4252C1FF-5CB1-5F48-BD54-7E996F588DA2}"/>
                </a:ext>
              </a:extLst>
            </p:cNvPr>
            <p:cNvSpPr/>
            <p:nvPr/>
          </p:nvSpPr>
          <p:spPr>
            <a:xfrm>
              <a:off x="4702123" y="6288076"/>
              <a:ext cx="1056536" cy="288000"/>
            </a:xfrm>
            <a:prstGeom prst="rect">
              <a:avLst/>
            </a:prstGeom>
            <a:solidFill>
              <a:srgbClr val="DEF4F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90000" rIns="9144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kumimoji="1" lang="ja-JP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エンタメ</a:t>
              </a:r>
            </a:p>
          </p:txBody>
        </p:sp>
        <p:sp>
          <p:nvSpPr>
            <p:cNvPr id="74" name="二等辺三角形 136">
              <a:extLst>
                <a:ext uri="{FF2B5EF4-FFF2-40B4-BE49-F238E27FC236}">
                  <a16:creationId xmlns:a16="http://schemas.microsoft.com/office/drawing/2014/main" id="{C57A79AC-3B3C-C248-BC1F-FF4000FAE303}"/>
                </a:ext>
              </a:extLst>
            </p:cNvPr>
            <p:cNvSpPr/>
            <p:nvPr/>
          </p:nvSpPr>
          <p:spPr>
            <a:xfrm>
              <a:off x="5158391" y="6152230"/>
              <a:ext cx="144000" cy="144000"/>
            </a:xfrm>
            <a:prstGeom prst="triangle">
              <a:avLst/>
            </a:prstGeom>
            <a:solidFill>
              <a:srgbClr val="DEF4F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9000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 dirty="0">
                <a:solidFill>
                  <a:srgbClr val="059ADA"/>
                </a:solidFill>
              </a:endParaRPr>
            </a:p>
          </p:txBody>
        </p:sp>
      </p:grpSp>
      <p:grpSp>
        <p:nvGrpSpPr>
          <p:cNvPr id="75" name="グループ化 74">
            <a:extLst>
              <a:ext uri="{FF2B5EF4-FFF2-40B4-BE49-F238E27FC236}">
                <a16:creationId xmlns:a16="http://schemas.microsoft.com/office/drawing/2014/main" id="{B43927A9-D052-4847-BAB1-BA25AFA74A47}"/>
              </a:ext>
            </a:extLst>
          </p:cNvPr>
          <p:cNvGrpSpPr/>
          <p:nvPr/>
        </p:nvGrpSpPr>
        <p:grpSpPr>
          <a:xfrm>
            <a:off x="5978952" y="6279826"/>
            <a:ext cx="1056536" cy="422475"/>
            <a:chOff x="5978952" y="6152230"/>
            <a:chExt cx="1056536" cy="422475"/>
          </a:xfrm>
        </p:grpSpPr>
        <p:sp>
          <p:nvSpPr>
            <p:cNvPr id="76" name="正方形/長方形 75">
              <a:extLst>
                <a:ext uri="{FF2B5EF4-FFF2-40B4-BE49-F238E27FC236}">
                  <a16:creationId xmlns:a16="http://schemas.microsoft.com/office/drawing/2014/main" id="{958D4DD6-1D5B-5B42-ADC1-B8BCD38383AA}"/>
                </a:ext>
              </a:extLst>
            </p:cNvPr>
            <p:cNvSpPr/>
            <p:nvPr/>
          </p:nvSpPr>
          <p:spPr>
            <a:xfrm>
              <a:off x="5978952" y="6286705"/>
              <a:ext cx="1056536" cy="288000"/>
            </a:xfrm>
            <a:prstGeom prst="rect">
              <a:avLst/>
            </a:prstGeom>
            <a:solidFill>
              <a:srgbClr val="DEF4F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90000" rIns="9144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kumimoji="1" lang="ja-JP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ニュース</a:t>
              </a:r>
            </a:p>
          </p:txBody>
        </p:sp>
        <p:sp>
          <p:nvSpPr>
            <p:cNvPr id="77" name="二等辺三角形 137">
              <a:extLst>
                <a:ext uri="{FF2B5EF4-FFF2-40B4-BE49-F238E27FC236}">
                  <a16:creationId xmlns:a16="http://schemas.microsoft.com/office/drawing/2014/main" id="{09015CDB-DCB0-AD45-A068-36DA99091F6E}"/>
                </a:ext>
              </a:extLst>
            </p:cNvPr>
            <p:cNvSpPr/>
            <p:nvPr/>
          </p:nvSpPr>
          <p:spPr>
            <a:xfrm>
              <a:off x="6435220" y="6152230"/>
              <a:ext cx="144000" cy="144000"/>
            </a:xfrm>
            <a:prstGeom prst="triangle">
              <a:avLst/>
            </a:prstGeom>
            <a:solidFill>
              <a:srgbClr val="DEF4F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9000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 dirty="0">
                <a:solidFill>
                  <a:srgbClr val="059ADA"/>
                </a:solidFill>
              </a:endParaRPr>
            </a:p>
          </p:txBody>
        </p:sp>
      </p:grpSp>
      <p:grpSp>
        <p:nvGrpSpPr>
          <p:cNvPr id="78" name="グループ化 77">
            <a:extLst>
              <a:ext uri="{FF2B5EF4-FFF2-40B4-BE49-F238E27FC236}">
                <a16:creationId xmlns:a16="http://schemas.microsoft.com/office/drawing/2014/main" id="{5640EB18-2259-1F4A-8262-20F96B643000}"/>
              </a:ext>
            </a:extLst>
          </p:cNvPr>
          <p:cNvGrpSpPr/>
          <p:nvPr/>
        </p:nvGrpSpPr>
        <p:grpSpPr>
          <a:xfrm>
            <a:off x="678433" y="1257938"/>
            <a:ext cx="2508374" cy="413562"/>
            <a:chOff x="678433" y="1158917"/>
            <a:chExt cx="2508374" cy="413562"/>
          </a:xfrm>
        </p:grpSpPr>
        <p:sp>
          <p:nvSpPr>
            <p:cNvPr id="79" name="正方形/長方形 78">
              <a:extLst>
                <a:ext uri="{FF2B5EF4-FFF2-40B4-BE49-F238E27FC236}">
                  <a16:creationId xmlns:a16="http://schemas.microsoft.com/office/drawing/2014/main" id="{BF0A8CC2-3400-FC41-8FCD-64E01D087538}"/>
                </a:ext>
              </a:extLst>
            </p:cNvPr>
            <p:cNvSpPr/>
            <p:nvPr/>
          </p:nvSpPr>
          <p:spPr>
            <a:xfrm>
              <a:off x="678433" y="1158917"/>
              <a:ext cx="2508374" cy="288000"/>
            </a:xfrm>
            <a:prstGeom prst="rect">
              <a:avLst/>
            </a:prstGeom>
            <a:solidFill>
              <a:srgbClr val="DEF4F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9000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ja-JP" altLang="en-US" sz="1600" b="1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交通</a:t>
              </a:r>
              <a:endParaRPr kumimoji="1" lang="ja-JP" altLang="en-US" sz="16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80" name="二等辺三角形 141">
              <a:extLst>
                <a:ext uri="{FF2B5EF4-FFF2-40B4-BE49-F238E27FC236}">
                  <a16:creationId xmlns:a16="http://schemas.microsoft.com/office/drawing/2014/main" id="{E17573A6-F1BB-6A42-9808-A6FE5EE6A4CA}"/>
                </a:ext>
              </a:extLst>
            </p:cNvPr>
            <p:cNvSpPr/>
            <p:nvPr/>
          </p:nvSpPr>
          <p:spPr>
            <a:xfrm rot="10800000">
              <a:off x="1860621" y="1428479"/>
              <a:ext cx="144000" cy="144000"/>
            </a:xfrm>
            <a:prstGeom prst="triangle">
              <a:avLst/>
            </a:prstGeom>
            <a:solidFill>
              <a:srgbClr val="DEF4F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9000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 dirty="0">
                <a:solidFill>
                  <a:srgbClr val="059ADA"/>
                </a:solidFill>
              </a:endParaRPr>
            </a:p>
          </p:txBody>
        </p:sp>
      </p:grpSp>
      <p:pic>
        <p:nvPicPr>
          <p:cNvPr id="81" name="Picture 12">
            <a:extLst>
              <a:ext uri="{FF2B5EF4-FFF2-40B4-BE49-F238E27FC236}">
                <a16:creationId xmlns:a16="http://schemas.microsoft.com/office/drawing/2014/main" id="{1B523F59-1ABB-934C-82ED-5E12FCD97ED8}"/>
              </a:ext>
            </a:extLst>
          </p:cNvPr>
          <p:cNvPicPr>
            <a:picLocks noChangeAspect="1"/>
          </p:cNvPicPr>
          <p:nvPr/>
        </p:nvPicPr>
        <p:blipFill>
          <a:blip r:embed="rId3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672" y="2265860"/>
            <a:ext cx="2099282" cy="3733901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</p:pic>
      <p:pic>
        <p:nvPicPr>
          <p:cNvPr id="82" name="Picture 18">
            <a:extLst>
              <a:ext uri="{FF2B5EF4-FFF2-40B4-BE49-F238E27FC236}">
                <a16:creationId xmlns:a16="http://schemas.microsoft.com/office/drawing/2014/main" id="{DB9FEB8F-6E1E-2249-BCD6-A0A2D81BEB83}"/>
              </a:ext>
            </a:extLst>
          </p:cNvPr>
          <p:cNvPicPr>
            <a:picLocks noChangeAspect="1"/>
          </p:cNvPicPr>
          <p:nvPr/>
        </p:nvPicPr>
        <p:blipFill>
          <a:blip r:embed="rId3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295" y="1464066"/>
            <a:ext cx="552433" cy="552433"/>
          </a:xfrm>
          <a:prstGeom prst="roundRect">
            <a:avLst>
              <a:gd name="adj" fmla="val 11111"/>
            </a:avLst>
          </a:prstGeom>
          <a:ln w="22225" cap="rnd">
            <a:solidFill>
              <a:schemeClr val="bg1">
                <a:alpha val="6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</p:spPr>
      </p:pic>
      <p:sp>
        <p:nvSpPr>
          <p:cNvPr id="83" name="正方形/長方形 82">
            <a:extLst>
              <a:ext uri="{FF2B5EF4-FFF2-40B4-BE49-F238E27FC236}">
                <a16:creationId xmlns:a16="http://schemas.microsoft.com/office/drawing/2014/main" id="{4E005FC9-52E5-4949-8F9F-C19385403D1C}"/>
              </a:ext>
            </a:extLst>
          </p:cNvPr>
          <p:cNvSpPr/>
          <p:nvPr/>
        </p:nvSpPr>
        <p:spPr>
          <a:xfrm>
            <a:off x="982179" y="5390062"/>
            <a:ext cx="1919641" cy="343043"/>
          </a:xfrm>
          <a:prstGeom prst="rect">
            <a:avLst/>
          </a:prstGeom>
          <a:solidFill>
            <a:srgbClr val="FF5F5E">
              <a:alpha val="20000"/>
            </a:srgbClr>
          </a:solidFill>
          <a:ln w="19050">
            <a:solidFill>
              <a:srgbClr val="FF5F5E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000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 dirty="0">
              <a:solidFill>
                <a:srgbClr val="059ADA"/>
              </a:solidFill>
            </a:endParaRPr>
          </a:p>
        </p:txBody>
      </p:sp>
      <p:grpSp>
        <p:nvGrpSpPr>
          <p:cNvPr id="84" name="グループ化 83">
            <a:extLst>
              <a:ext uri="{FF2B5EF4-FFF2-40B4-BE49-F238E27FC236}">
                <a16:creationId xmlns:a16="http://schemas.microsoft.com/office/drawing/2014/main" id="{D5585D7F-14AB-DD48-AAF6-777AD7E990A6}"/>
              </a:ext>
            </a:extLst>
          </p:cNvPr>
          <p:cNvGrpSpPr/>
          <p:nvPr/>
        </p:nvGrpSpPr>
        <p:grpSpPr>
          <a:xfrm>
            <a:off x="5990044" y="1988417"/>
            <a:ext cx="1038923" cy="1872000"/>
            <a:chOff x="5990044" y="1860821"/>
            <a:chExt cx="1038923" cy="1872000"/>
          </a:xfrm>
        </p:grpSpPr>
        <p:pic>
          <p:nvPicPr>
            <p:cNvPr id="85" name="図 84" descr="スクリーンショットの画面&#10;&#10;自動的に生成された説明">
              <a:extLst>
                <a:ext uri="{FF2B5EF4-FFF2-40B4-BE49-F238E27FC236}">
                  <a16:creationId xmlns:a16="http://schemas.microsoft.com/office/drawing/2014/main" id="{17818448-D593-4648-A229-86172E061E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990044" y="1860821"/>
              <a:ext cx="1038923" cy="1872000"/>
            </a:xfrm>
            <a:prstGeom prst="rect">
              <a:avLst/>
            </a:prstGeom>
          </p:spPr>
        </p:pic>
        <p:pic>
          <p:nvPicPr>
            <p:cNvPr id="86" name="図 85">
              <a:extLst>
                <a:ext uri="{FF2B5EF4-FFF2-40B4-BE49-F238E27FC236}">
                  <a16:creationId xmlns:a16="http://schemas.microsoft.com/office/drawing/2014/main" id="{016E5293-B7FE-424C-B11E-A583D75B39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1"/>
            <a:stretch/>
          </p:blipFill>
          <p:spPr>
            <a:xfrm>
              <a:off x="5990044" y="3427580"/>
              <a:ext cx="1038923" cy="176003"/>
            </a:xfrm>
            <a:prstGeom prst="rect">
              <a:avLst/>
            </a:prstGeom>
          </p:spPr>
        </p:pic>
      </p:grpSp>
      <p:sp>
        <p:nvSpPr>
          <p:cNvPr id="87" name="正方形/長方形 86">
            <a:extLst>
              <a:ext uri="{FF2B5EF4-FFF2-40B4-BE49-F238E27FC236}">
                <a16:creationId xmlns:a16="http://schemas.microsoft.com/office/drawing/2014/main" id="{8C6E7262-CD94-3145-89BD-2DCF11AB8D35}"/>
              </a:ext>
            </a:extLst>
          </p:cNvPr>
          <p:cNvSpPr/>
          <p:nvPr/>
        </p:nvSpPr>
        <p:spPr>
          <a:xfrm>
            <a:off x="5987191" y="3551786"/>
            <a:ext cx="1038922" cy="191298"/>
          </a:xfrm>
          <a:prstGeom prst="rect">
            <a:avLst/>
          </a:prstGeom>
          <a:solidFill>
            <a:srgbClr val="FF5F5E">
              <a:alpha val="20000"/>
            </a:srgbClr>
          </a:solidFill>
          <a:ln w="19050">
            <a:solidFill>
              <a:srgbClr val="FF5F5E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000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 dirty="0">
              <a:solidFill>
                <a:srgbClr val="059ADA"/>
              </a:solidFill>
            </a:endParaRPr>
          </a:p>
        </p:txBody>
      </p:sp>
      <p:pic>
        <p:nvPicPr>
          <p:cNvPr id="88" name="Picture 56">
            <a:extLst>
              <a:ext uri="{FF2B5EF4-FFF2-40B4-BE49-F238E27FC236}">
                <a16:creationId xmlns:a16="http://schemas.microsoft.com/office/drawing/2014/main" id="{B5CA77EC-D542-834A-A69F-0FCAE5A3A65B}"/>
              </a:ext>
            </a:extLst>
          </p:cNvPr>
          <p:cNvPicPr>
            <a:picLocks noChangeAspect="1"/>
          </p:cNvPicPr>
          <p:nvPr/>
        </p:nvPicPr>
        <p:blipFill>
          <a:blip r:embed="rId3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9616" y="1764129"/>
            <a:ext cx="396000" cy="396000"/>
          </a:xfrm>
          <a:prstGeom prst="roundRect">
            <a:avLst>
              <a:gd name="adj" fmla="val 11111"/>
            </a:avLst>
          </a:prstGeom>
          <a:ln w="22225" cap="rnd">
            <a:solidFill>
              <a:schemeClr val="bg1">
                <a:alpha val="6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</p:spPr>
      </p:pic>
      <p:sp>
        <p:nvSpPr>
          <p:cNvPr id="89" name="テキスト プレースホルダー 12">
            <a:extLst>
              <a:ext uri="{FF2B5EF4-FFF2-40B4-BE49-F238E27FC236}">
                <a16:creationId xmlns:a16="http://schemas.microsoft.com/office/drawing/2014/main" id="{3D5D592C-6710-E140-94F7-ECDB1340F7DF}"/>
              </a:ext>
            </a:extLst>
          </p:cNvPr>
          <p:cNvSpPr txBox="1">
            <a:spLocks/>
          </p:cNvSpPr>
          <p:nvPr/>
        </p:nvSpPr>
        <p:spPr>
          <a:xfrm>
            <a:off x="760781" y="617383"/>
            <a:ext cx="8970963" cy="84252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600"/>
              <a:t>ターゲットに設定したユーザーの</a:t>
            </a:r>
            <a:r>
              <a:rPr lang="en-US" altLang="ja-JP" sz="1600" b="1" dirty="0">
                <a:solidFill>
                  <a:srgbClr val="FF5F5E"/>
                </a:solidFill>
              </a:rPr>
              <a:t>web</a:t>
            </a:r>
            <a:r>
              <a:rPr lang="ja-JP" altLang="en-US" sz="1600" b="1">
                <a:solidFill>
                  <a:srgbClr val="FF5F5E"/>
                </a:solidFill>
              </a:rPr>
              <a:t>サイト閲覧中・アプリ閲覧中に広告が表示</a:t>
            </a:r>
            <a:r>
              <a:rPr lang="ja-JP" altLang="en-US" sz="1600"/>
              <a:t>されます。</a:t>
            </a:r>
            <a:endParaRPr lang="en-US" altLang="ja-JP" sz="1600" dirty="0"/>
          </a:p>
          <a:p>
            <a:pPr marL="0" indent="0">
              <a:buNone/>
            </a:pPr>
            <a:r>
              <a:rPr lang="ja-JP" altLang="en-US" sz="1600" b="1">
                <a:solidFill>
                  <a:srgbClr val="FF0000"/>
                </a:solidFill>
              </a:rPr>
              <a:t>更に情報サイトなどに同時配信されます。</a:t>
            </a:r>
            <a:endParaRPr lang="ja-JP" altLang="en-US" sz="1600" b="1" dirty="0">
              <a:solidFill>
                <a:srgbClr val="FF0000"/>
              </a:solidFill>
            </a:endParaRPr>
          </a:p>
        </p:txBody>
      </p:sp>
      <p:sp>
        <p:nvSpPr>
          <p:cNvPr id="91" name="正方形/長方形 90">
            <a:extLst>
              <a:ext uri="{FF2B5EF4-FFF2-40B4-BE49-F238E27FC236}">
                <a16:creationId xmlns:a16="http://schemas.microsoft.com/office/drawing/2014/main" id="{E06C30D8-5413-4C43-B87D-4100671C0904}"/>
              </a:ext>
            </a:extLst>
          </p:cNvPr>
          <p:cNvSpPr/>
          <p:nvPr/>
        </p:nvSpPr>
        <p:spPr>
          <a:xfrm>
            <a:off x="0" y="0"/>
            <a:ext cx="9906000" cy="200722"/>
          </a:xfrm>
          <a:prstGeom prst="rect">
            <a:avLst/>
          </a:prstGeom>
          <a:solidFill>
            <a:srgbClr val="C835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2" name="図 91">
            <a:extLst>
              <a:ext uri="{FF2B5EF4-FFF2-40B4-BE49-F238E27FC236}">
                <a16:creationId xmlns:a16="http://schemas.microsoft.com/office/drawing/2014/main" id="{10C217F9-DC93-744E-806E-D72E293851BE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8011053" y="217014"/>
            <a:ext cx="1741956" cy="348391"/>
          </a:xfrm>
          <a:prstGeom prst="rect">
            <a:avLst/>
          </a:prstGeom>
        </p:spPr>
      </p:pic>
      <p:pic>
        <p:nvPicPr>
          <p:cNvPr id="90" name="図 89">
            <a:extLst>
              <a:ext uri="{FF2B5EF4-FFF2-40B4-BE49-F238E27FC236}">
                <a16:creationId xmlns:a16="http://schemas.microsoft.com/office/drawing/2014/main" id="{7D51BF04-E8C4-3247-9BFC-6A9357214911}"/>
              </a:ext>
            </a:extLst>
      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8994846" y="6585431"/>
            <a:ext cx="797478" cy="200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968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5A2DD207-F8F9-3846-9158-1996CE788BA6}"/>
              </a:ext>
            </a:extLst>
          </p:cNvPr>
          <p:cNvCxnSpPr/>
          <p:nvPr/>
        </p:nvCxnSpPr>
        <p:spPr>
          <a:xfrm>
            <a:off x="382772" y="584789"/>
            <a:ext cx="933538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85303168-A805-0141-A32D-0AB12056ADBB}"/>
              </a:ext>
            </a:extLst>
          </p:cNvPr>
          <p:cNvSpPr txBox="1"/>
          <p:nvPr/>
        </p:nvSpPr>
        <p:spPr>
          <a:xfrm>
            <a:off x="382771" y="227479"/>
            <a:ext cx="5050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+mj-ea"/>
                <a:ea typeface="+mj-ea"/>
              </a:rPr>
              <a:t>FACE4</a:t>
            </a:r>
            <a:r>
              <a:rPr kumimoji="1" lang="ja-JP" altLang="en-US">
                <a:latin typeface="+mj-ea"/>
                <a:ea typeface="+mj-ea"/>
              </a:rPr>
              <a:t>　位置情報広告</a:t>
            </a:r>
            <a:r>
              <a:rPr lang="ja-JP" altLang="en-US">
                <a:latin typeface="+mj-ea"/>
                <a:ea typeface="+mj-ea"/>
              </a:rPr>
              <a:t>配信方法の種類</a:t>
            </a: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8CECC4D3-58F7-164C-8AA1-712726679A07}"/>
              </a:ext>
            </a:extLst>
          </p:cNvPr>
          <p:cNvSpPr/>
          <p:nvPr/>
        </p:nvSpPr>
        <p:spPr>
          <a:xfrm>
            <a:off x="0" y="0"/>
            <a:ext cx="9906000" cy="200722"/>
          </a:xfrm>
          <a:prstGeom prst="rect">
            <a:avLst/>
          </a:prstGeom>
          <a:solidFill>
            <a:srgbClr val="C835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C7466AD8-35CB-7B42-80E4-021C0944A0C4}"/>
              </a:ext>
            </a:extLst>
          </p:cNvPr>
          <p:cNvSpPr/>
          <p:nvPr/>
        </p:nvSpPr>
        <p:spPr>
          <a:xfrm>
            <a:off x="97175" y="1103040"/>
            <a:ext cx="2973746" cy="512957"/>
          </a:xfrm>
          <a:prstGeom prst="rect">
            <a:avLst/>
          </a:prstGeom>
          <a:solidFill>
            <a:srgbClr val="C83563">
              <a:alpha val="6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/>
              <a:t>シナラ</a:t>
            </a:r>
            <a:r>
              <a:rPr kumimoji="1" lang="ja-JP" altLang="en-US"/>
              <a:t>オリジナル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1E667F83-D2A0-AA42-8FE0-587E4A39844D}"/>
              </a:ext>
            </a:extLst>
          </p:cNvPr>
          <p:cNvSpPr txBox="1"/>
          <p:nvPr/>
        </p:nvSpPr>
        <p:spPr>
          <a:xfrm>
            <a:off x="3258026" y="1103040"/>
            <a:ext cx="49423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/>
              <a:t>位置情報・契約者情報</a:t>
            </a:r>
            <a:r>
              <a:rPr kumimoji="1" lang="en-US" altLang="ja-JP" dirty="0"/>
              <a:t>(</a:t>
            </a:r>
            <a:r>
              <a:rPr kumimoji="1" lang="ja-JP" altLang="en-US"/>
              <a:t>性年代</a:t>
            </a:r>
            <a:r>
              <a:rPr lang="ja-JP" altLang="en-US"/>
              <a:t>・居住地</a:t>
            </a:r>
            <a:r>
              <a:rPr lang="en-US" altLang="ja-JP" dirty="0"/>
              <a:t>)</a:t>
            </a:r>
            <a:r>
              <a:rPr lang="ja-JP" altLang="en-US"/>
              <a:t>を元に</a:t>
            </a:r>
            <a:endParaRPr lang="en-US" altLang="ja-JP" dirty="0"/>
          </a:p>
          <a:p>
            <a:r>
              <a:rPr lang="ja-JP" altLang="en-US"/>
              <a:t>ユーザーの趣味嗜好やライフスタイルを定義</a:t>
            </a:r>
            <a:endParaRPr kumimoji="1" lang="ja-JP" altLang="en-US"/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05C0D69D-9B4D-FC4E-92D9-AEDA9113D388}"/>
              </a:ext>
            </a:extLst>
          </p:cNvPr>
          <p:cNvSpPr/>
          <p:nvPr/>
        </p:nvSpPr>
        <p:spPr>
          <a:xfrm>
            <a:off x="97175" y="2074538"/>
            <a:ext cx="2973746" cy="512957"/>
          </a:xfrm>
          <a:prstGeom prst="rect">
            <a:avLst/>
          </a:prstGeom>
          <a:solidFill>
            <a:srgbClr val="C83563">
              <a:alpha val="6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/>
              <a:t>エクスペリアンモザイク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CEDEBD53-9B87-E94E-9D20-354930953E94}"/>
              </a:ext>
            </a:extLst>
          </p:cNvPr>
          <p:cNvSpPr txBox="1"/>
          <p:nvPr/>
        </p:nvSpPr>
        <p:spPr>
          <a:xfrm>
            <a:off x="3258026" y="2074538"/>
            <a:ext cx="45704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/>
              <a:t>国勢調査や勾配行動調査を元にユーザーの</a:t>
            </a:r>
            <a:endParaRPr kumimoji="1" lang="en-US" altLang="ja-JP" dirty="0"/>
          </a:p>
          <a:p>
            <a:r>
              <a:rPr kumimoji="1" lang="ja-JP" altLang="en-US"/>
              <a:t>ライフスタイルを全</a:t>
            </a:r>
            <a:r>
              <a:rPr kumimoji="1" lang="en-US" altLang="ja-JP" dirty="0"/>
              <a:t>52</a:t>
            </a:r>
            <a:r>
              <a:rPr kumimoji="1" lang="ja-JP" altLang="en-US"/>
              <a:t>区分に定義</a:t>
            </a: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16353EE5-F327-F744-897C-5E791E1EA7E0}"/>
              </a:ext>
            </a:extLst>
          </p:cNvPr>
          <p:cNvSpPr/>
          <p:nvPr/>
        </p:nvSpPr>
        <p:spPr>
          <a:xfrm>
            <a:off x="97175" y="3046036"/>
            <a:ext cx="2973746" cy="512957"/>
          </a:xfrm>
          <a:prstGeom prst="rect">
            <a:avLst/>
          </a:prstGeom>
          <a:solidFill>
            <a:srgbClr val="C83563">
              <a:alpha val="6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ACTAG</a:t>
            </a:r>
            <a:endParaRPr kumimoji="1" lang="ja-JP" altLang="en-US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F7CA8876-D461-734A-809C-B743DCC746E0}"/>
              </a:ext>
            </a:extLst>
          </p:cNvPr>
          <p:cNvSpPr txBox="1"/>
          <p:nvPr/>
        </p:nvSpPr>
        <p:spPr>
          <a:xfrm>
            <a:off x="3258026" y="3046036"/>
            <a:ext cx="48013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/>
              <a:t>生活者行動インサイトとリアル行動データを</a:t>
            </a:r>
            <a:endParaRPr kumimoji="1" lang="en-US" altLang="ja-JP" dirty="0"/>
          </a:p>
          <a:p>
            <a:r>
              <a:rPr kumimoji="1" lang="ja-JP" altLang="en-US"/>
              <a:t>かけ合わせたセグメント</a:t>
            </a: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07F2EBCF-7E7B-5F4F-8877-6D67147D8AD0}"/>
              </a:ext>
            </a:extLst>
          </p:cNvPr>
          <p:cNvSpPr/>
          <p:nvPr/>
        </p:nvSpPr>
        <p:spPr>
          <a:xfrm>
            <a:off x="97175" y="4032221"/>
            <a:ext cx="2973746" cy="512957"/>
          </a:xfrm>
          <a:prstGeom prst="rect">
            <a:avLst/>
          </a:prstGeom>
          <a:solidFill>
            <a:srgbClr val="C83563">
              <a:alpha val="6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/>
              <a:t>ゼンリン</a:t>
            </a:r>
            <a:r>
              <a:rPr kumimoji="1" lang="ja-JP" altLang="en-US"/>
              <a:t>セグメント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01E21506-2C31-7740-B774-BFCD32FF5420}"/>
              </a:ext>
            </a:extLst>
          </p:cNvPr>
          <p:cNvSpPr txBox="1"/>
          <p:nvPr/>
        </p:nvSpPr>
        <p:spPr>
          <a:xfrm>
            <a:off x="3258026" y="4099127"/>
            <a:ext cx="6417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/>
              <a:t>株式会社ゼンリンの業種区分に即した、位置情報セグメント</a:t>
            </a:r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C5A834E2-FE88-0746-8CD6-7990415FFDE2}"/>
              </a:ext>
            </a:extLst>
          </p:cNvPr>
          <p:cNvSpPr/>
          <p:nvPr/>
        </p:nvSpPr>
        <p:spPr>
          <a:xfrm>
            <a:off x="97175" y="4937251"/>
            <a:ext cx="2973746" cy="512957"/>
          </a:xfrm>
          <a:prstGeom prst="rect">
            <a:avLst/>
          </a:prstGeom>
          <a:solidFill>
            <a:srgbClr val="C83563">
              <a:alpha val="6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/>
              <a:t>カスタムセグメント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FDAD2FD8-E46A-E141-B76D-7D0F70BF0AFF}"/>
              </a:ext>
            </a:extLst>
          </p:cNvPr>
          <p:cNvSpPr txBox="1"/>
          <p:nvPr/>
        </p:nvSpPr>
        <p:spPr>
          <a:xfrm>
            <a:off x="3258026" y="5004157"/>
            <a:ext cx="6647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/>
              <a:t>個々</a:t>
            </a:r>
            <a:r>
              <a:rPr kumimoji="1" lang="ja-JP" altLang="en-US"/>
              <a:t>のお客様のニーズに合わせた、オーダーメイドセグメント</a:t>
            </a:r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F6159786-C177-AF4B-8A87-F008EB0EFAE3}"/>
              </a:ext>
            </a:extLst>
          </p:cNvPr>
          <p:cNvSpPr/>
          <p:nvPr/>
        </p:nvSpPr>
        <p:spPr>
          <a:xfrm>
            <a:off x="97175" y="5832293"/>
            <a:ext cx="2973746" cy="512957"/>
          </a:xfrm>
          <a:prstGeom prst="rect">
            <a:avLst/>
          </a:prstGeom>
          <a:solidFill>
            <a:srgbClr val="C83563">
              <a:alpha val="6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/>
              <a:t>リアルタイム</a:t>
            </a:r>
            <a:endParaRPr kumimoji="1" lang="en-US" altLang="ja-JP" dirty="0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674D6E12-333F-E44C-9CED-C209448E93D6}"/>
              </a:ext>
            </a:extLst>
          </p:cNvPr>
          <p:cNvSpPr txBox="1"/>
          <p:nvPr/>
        </p:nvSpPr>
        <p:spPr>
          <a:xfrm>
            <a:off x="3258026" y="5899199"/>
            <a:ext cx="6417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/>
              <a:t>いまその場所にいる人へのリアルタイムでのターゲティング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1AD4474D-DCDE-1645-8CBA-57C8BF91DCAE}"/>
              </a:ext>
            </a:extLst>
          </p:cNvPr>
          <p:cNvSpPr txBox="1"/>
          <p:nvPr/>
        </p:nvSpPr>
        <p:spPr>
          <a:xfrm>
            <a:off x="367990" y="8028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36" name="図 35">
            <a:extLst>
              <a:ext uri="{FF2B5EF4-FFF2-40B4-BE49-F238E27FC236}">
                <a16:creationId xmlns:a16="http://schemas.microsoft.com/office/drawing/2014/main" id="{7B198D25-6C27-FF45-9589-EB90E8F668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1053" y="217014"/>
            <a:ext cx="1741956" cy="348391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5C0C05E9-13B6-0F49-B47E-59CD966D91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5036" y="6449803"/>
            <a:ext cx="1337288" cy="335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5901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5A2DD207-F8F9-3846-9158-1996CE788BA6}"/>
              </a:ext>
            </a:extLst>
          </p:cNvPr>
          <p:cNvCxnSpPr/>
          <p:nvPr/>
        </p:nvCxnSpPr>
        <p:spPr>
          <a:xfrm>
            <a:off x="382772" y="584789"/>
            <a:ext cx="933538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85303168-A805-0141-A32D-0AB12056ADBB}"/>
              </a:ext>
            </a:extLst>
          </p:cNvPr>
          <p:cNvSpPr txBox="1"/>
          <p:nvPr/>
        </p:nvSpPr>
        <p:spPr>
          <a:xfrm>
            <a:off x="382771" y="227479"/>
            <a:ext cx="5050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+mj-ea"/>
                <a:ea typeface="+mj-ea"/>
              </a:rPr>
              <a:t>FACE5</a:t>
            </a:r>
            <a:r>
              <a:rPr kumimoji="1" lang="ja-JP" altLang="en-US">
                <a:latin typeface="+mj-ea"/>
                <a:ea typeface="+mj-ea"/>
              </a:rPr>
              <a:t>　ターゲティング例</a:t>
            </a:r>
            <a:endParaRPr lang="ja-JP" altLang="en-US">
              <a:latin typeface="+mj-ea"/>
              <a:ea typeface="+mj-ea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8CECC4D3-58F7-164C-8AA1-712726679A07}"/>
              </a:ext>
            </a:extLst>
          </p:cNvPr>
          <p:cNvSpPr/>
          <p:nvPr/>
        </p:nvSpPr>
        <p:spPr>
          <a:xfrm>
            <a:off x="0" y="0"/>
            <a:ext cx="9906000" cy="200722"/>
          </a:xfrm>
          <a:prstGeom prst="rect">
            <a:avLst/>
          </a:prstGeom>
          <a:solidFill>
            <a:srgbClr val="C835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1AD4474D-DCDE-1645-8CBA-57C8BF91DCAE}"/>
              </a:ext>
            </a:extLst>
          </p:cNvPr>
          <p:cNvSpPr txBox="1"/>
          <p:nvPr/>
        </p:nvSpPr>
        <p:spPr>
          <a:xfrm>
            <a:off x="404301" y="72037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6035ED2E-6C1A-304A-B3DC-258EE8A0AFF7}"/>
              </a:ext>
            </a:extLst>
          </p:cNvPr>
          <p:cNvSpPr/>
          <p:nvPr/>
        </p:nvSpPr>
        <p:spPr>
          <a:xfrm>
            <a:off x="292789" y="765329"/>
            <a:ext cx="2110766" cy="296623"/>
          </a:xfrm>
          <a:prstGeom prst="rect">
            <a:avLst/>
          </a:prstGeom>
          <a:solidFill>
            <a:srgbClr val="C83563">
              <a:alpha val="6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/>
              <a:t>シナラ</a:t>
            </a:r>
            <a:r>
              <a:rPr kumimoji="1" lang="ja-JP" altLang="en-US" sz="1600"/>
              <a:t>オリジナル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349A2313-001D-4244-BC4B-0EE4B73693B2}"/>
              </a:ext>
            </a:extLst>
          </p:cNvPr>
          <p:cNvSpPr txBox="1"/>
          <p:nvPr/>
        </p:nvSpPr>
        <p:spPr>
          <a:xfrm>
            <a:off x="292789" y="1161418"/>
            <a:ext cx="3381054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/>
              <a:t>美容系ユーザー</a:t>
            </a:r>
            <a:endParaRPr kumimoji="1" lang="en-US" altLang="ja-JP" sz="1600" dirty="0"/>
          </a:p>
          <a:p>
            <a:r>
              <a:rPr lang="ja-JP" altLang="en-US" sz="1600"/>
              <a:t>高級カーディーラー訪問者</a:t>
            </a:r>
          </a:p>
          <a:p>
            <a:r>
              <a:rPr lang="en-US" altLang="ja-JP" sz="1600" dirty="0"/>
              <a:t>22:00-25:59</a:t>
            </a:r>
            <a:r>
              <a:rPr lang="ja-JP" altLang="en-US" sz="1600"/>
              <a:t>時帰宅</a:t>
            </a:r>
            <a:endParaRPr lang="en-US" altLang="ja-JP" sz="1600" dirty="0"/>
          </a:p>
          <a:p>
            <a:r>
              <a:rPr lang="en-US" altLang="ja-JP" sz="1600" dirty="0"/>
              <a:t>5:00〜6:59</a:t>
            </a:r>
            <a:r>
              <a:rPr lang="ja-JP" altLang="en-US" sz="1600"/>
              <a:t>出社のビジネスパーソン</a:t>
            </a:r>
          </a:p>
          <a:p>
            <a:r>
              <a:rPr lang="en" altLang="ja-JP" sz="1600" dirty="0"/>
              <a:t>J-POP</a:t>
            </a:r>
            <a:r>
              <a:rPr lang="ja-JP" altLang="en-US" sz="1600"/>
              <a:t>好き</a:t>
            </a:r>
            <a:endParaRPr lang="en" altLang="ja-JP" sz="1600" dirty="0"/>
          </a:p>
          <a:p>
            <a:r>
              <a:rPr kumimoji="1" lang="ja-JP" altLang="en-US" sz="1600"/>
              <a:t>ビジネスパーソン</a:t>
            </a:r>
            <a:endParaRPr kumimoji="1" lang="en-US" altLang="ja-JP" sz="1600" dirty="0"/>
          </a:p>
          <a:p>
            <a:r>
              <a:rPr lang="ja-JP" altLang="en-US" sz="1600"/>
              <a:t>サッカーファン</a:t>
            </a:r>
            <a:endParaRPr lang="en-US" altLang="ja-JP" sz="1600" dirty="0"/>
          </a:p>
          <a:p>
            <a:r>
              <a:rPr lang="ja-JP" altLang="en-US" sz="1600"/>
              <a:t>アウトレット訪問者</a:t>
            </a:r>
            <a:endParaRPr lang="en-US" altLang="ja-JP" sz="1600" dirty="0"/>
          </a:p>
          <a:p>
            <a:r>
              <a:rPr kumimoji="1" lang="ja-JP" altLang="en-US" sz="1600"/>
              <a:t>ゴルフ好き</a:t>
            </a:r>
            <a:endParaRPr kumimoji="1" lang="en-US" altLang="ja-JP" sz="1600" dirty="0"/>
          </a:p>
          <a:p>
            <a:r>
              <a:rPr lang="ja-JP" altLang="en-US" sz="1600"/>
              <a:t>ガソリンスタンド利用者</a:t>
            </a:r>
            <a:endParaRPr lang="en-US" altLang="ja-JP" sz="1600" dirty="0"/>
          </a:p>
          <a:p>
            <a:r>
              <a:rPr kumimoji="1" lang="ja-JP" altLang="en-US" sz="1600"/>
              <a:t>海外旅行者</a:t>
            </a:r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3777D26B-D7F6-BF46-BE65-D69F3FB2B696}"/>
              </a:ext>
            </a:extLst>
          </p:cNvPr>
          <p:cNvSpPr/>
          <p:nvPr/>
        </p:nvSpPr>
        <p:spPr>
          <a:xfrm>
            <a:off x="292788" y="4270748"/>
            <a:ext cx="2832411" cy="296623"/>
          </a:xfrm>
          <a:prstGeom prst="rect">
            <a:avLst/>
          </a:prstGeom>
          <a:solidFill>
            <a:srgbClr val="C83563">
              <a:alpha val="6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/>
              <a:t>エクスペリアンモザイク</a:t>
            </a: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0AFA38AE-2EA3-6546-A245-4C9017BEDE6A}"/>
              </a:ext>
            </a:extLst>
          </p:cNvPr>
          <p:cNvSpPr txBox="1"/>
          <p:nvPr/>
        </p:nvSpPr>
        <p:spPr>
          <a:xfrm>
            <a:off x="292789" y="4666837"/>
            <a:ext cx="367280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/>
              <a:t>大都市で活躍するエリート</a:t>
            </a:r>
            <a:endParaRPr lang="en-US" altLang="ja-JP" sz="1600" dirty="0"/>
          </a:p>
          <a:p>
            <a:r>
              <a:rPr lang="ja-JP" altLang="en-US" sz="1600"/>
              <a:t>高級住宅地のエグゼクティブ</a:t>
            </a:r>
            <a:endParaRPr lang="en-US" altLang="ja-JP" sz="1600" dirty="0"/>
          </a:p>
          <a:p>
            <a:r>
              <a:rPr lang="ja-JP" altLang="en-US" sz="1600"/>
              <a:t>郊外住まいの若い家族</a:t>
            </a:r>
            <a:endParaRPr lang="en-US" altLang="ja-JP" sz="1600" dirty="0"/>
          </a:p>
          <a:p>
            <a:r>
              <a:rPr lang="ja-JP" altLang="en-US" sz="1600"/>
              <a:t>農林漁業を営む家族</a:t>
            </a:r>
            <a:endParaRPr lang="en-US" altLang="ja-JP" sz="1600" dirty="0"/>
          </a:p>
          <a:p>
            <a:r>
              <a:rPr lang="ja-JP" altLang="en-US" sz="1600"/>
              <a:t>都市部の公営住宅や賃貸アパート住民</a:t>
            </a:r>
            <a:endParaRPr lang="en-US" altLang="ja-JP" sz="1600" dirty="0"/>
          </a:p>
          <a:p>
            <a:r>
              <a:rPr lang="ja-JP" altLang="en-US" sz="1600"/>
              <a:t>都市部の典型的な会社員</a:t>
            </a:r>
            <a:endParaRPr kumimoji="1" lang="ja-JP" altLang="en-US" sz="1600"/>
          </a:p>
        </p:txBody>
      </p: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A7E58327-DF4A-7B44-AF7B-ECA5E47E1413}"/>
              </a:ext>
            </a:extLst>
          </p:cNvPr>
          <p:cNvSpPr/>
          <p:nvPr/>
        </p:nvSpPr>
        <p:spPr>
          <a:xfrm>
            <a:off x="3521457" y="765329"/>
            <a:ext cx="2863086" cy="296623"/>
          </a:xfrm>
          <a:prstGeom prst="rect">
            <a:avLst/>
          </a:prstGeom>
          <a:solidFill>
            <a:srgbClr val="C83563">
              <a:alpha val="6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/>
              <a:t>ゼンリンセグメント</a:t>
            </a:r>
            <a:r>
              <a:rPr kumimoji="1" lang="en-US" altLang="ja-JP" sz="1600" dirty="0"/>
              <a:t>(</a:t>
            </a:r>
            <a:r>
              <a:rPr kumimoji="1" lang="ja-JP" altLang="en-US" sz="1600"/>
              <a:t>利用者</a:t>
            </a:r>
            <a:r>
              <a:rPr kumimoji="1" lang="en-US" altLang="ja-JP" sz="1600" dirty="0"/>
              <a:t>)</a:t>
            </a:r>
            <a:endParaRPr kumimoji="1" lang="ja-JP" altLang="en-US" sz="1600"/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4A57CC45-6FB6-1F48-9773-7BE16B606D07}"/>
              </a:ext>
            </a:extLst>
          </p:cNvPr>
          <p:cNvSpPr txBox="1"/>
          <p:nvPr/>
        </p:nvSpPr>
        <p:spPr>
          <a:xfrm>
            <a:off x="3919644" y="1247197"/>
            <a:ext cx="2236510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/>
              <a:t>コンビニ</a:t>
            </a:r>
            <a:endParaRPr kumimoji="1" lang="en-US" altLang="ja-JP" sz="1600" dirty="0"/>
          </a:p>
          <a:p>
            <a:r>
              <a:rPr lang="ja-JP" altLang="en-US" sz="1600"/>
              <a:t>スーパー</a:t>
            </a:r>
            <a:endParaRPr lang="en-US" altLang="ja-JP" sz="1600" dirty="0"/>
          </a:p>
          <a:p>
            <a:r>
              <a:rPr kumimoji="1" lang="ja-JP" altLang="en-US" sz="1600"/>
              <a:t>スポーツ用品店</a:t>
            </a:r>
            <a:endParaRPr kumimoji="1" lang="en-US" altLang="ja-JP" sz="1600" dirty="0"/>
          </a:p>
          <a:p>
            <a:r>
              <a:rPr lang="ja-JP" altLang="en-US" sz="1600"/>
              <a:t>デパート</a:t>
            </a:r>
            <a:endParaRPr lang="en-US" altLang="ja-JP" sz="1600" dirty="0"/>
          </a:p>
          <a:p>
            <a:r>
              <a:rPr kumimoji="1" lang="ja-JP" altLang="en-US" sz="1600"/>
              <a:t>パチンコ</a:t>
            </a:r>
            <a:endParaRPr kumimoji="1" lang="en-US" altLang="ja-JP" sz="1600" dirty="0"/>
          </a:p>
          <a:p>
            <a:r>
              <a:rPr lang="ja-JP" altLang="en-US" sz="1600"/>
              <a:t>ファストフード</a:t>
            </a:r>
            <a:endParaRPr lang="en-US" altLang="ja-JP" sz="1600" dirty="0"/>
          </a:p>
          <a:p>
            <a:r>
              <a:rPr kumimoji="1" lang="ja-JP" altLang="en-US" sz="1600"/>
              <a:t>薬局・薬店</a:t>
            </a:r>
            <a:endParaRPr kumimoji="1" lang="en-US" altLang="ja-JP" sz="1600" dirty="0"/>
          </a:p>
          <a:p>
            <a:r>
              <a:rPr lang="ja-JP" altLang="en-US" sz="1600"/>
              <a:t>ホームセンター</a:t>
            </a:r>
            <a:endParaRPr lang="en-US" altLang="ja-JP" sz="1600" dirty="0"/>
          </a:p>
          <a:p>
            <a:r>
              <a:rPr kumimoji="1" lang="ja-JP" altLang="en-US" sz="1600"/>
              <a:t>ゲームセンター</a:t>
            </a:r>
            <a:endParaRPr lang="en-US" altLang="ja-JP" sz="1600" dirty="0"/>
          </a:p>
          <a:p>
            <a:r>
              <a:rPr kumimoji="1" lang="ja-JP" altLang="en-US" sz="1600"/>
              <a:t>家具</a:t>
            </a:r>
            <a:endParaRPr kumimoji="1" lang="en-US" altLang="ja-JP" sz="1600" dirty="0"/>
          </a:p>
          <a:p>
            <a:r>
              <a:rPr lang="ja-JP" altLang="en-US" sz="1600"/>
              <a:t>家電・パソコン量販店</a:t>
            </a:r>
            <a:endParaRPr lang="en-US" altLang="ja-JP" sz="1600" dirty="0"/>
          </a:p>
          <a:p>
            <a:r>
              <a:rPr kumimoji="1" lang="ja-JP" altLang="en-US" sz="1600"/>
              <a:t>外国語教室</a:t>
            </a:r>
            <a:endParaRPr kumimoji="1" lang="en-US" altLang="ja-JP" sz="1600" dirty="0"/>
          </a:p>
          <a:p>
            <a:r>
              <a:rPr kumimoji="1" lang="ja-JP" altLang="en-US" sz="1600"/>
              <a:t>酒場</a:t>
            </a:r>
            <a:endParaRPr kumimoji="1" lang="en-US" altLang="ja-JP" sz="1600" dirty="0"/>
          </a:p>
          <a:p>
            <a:r>
              <a:rPr lang="ja-JP" altLang="en-US" sz="1600"/>
              <a:t>映画館</a:t>
            </a:r>
            <a:endParaRPr lang="en-US" altLang="ja-JP" sz="1600" dirty="0"/>
          </a:p>
          <a:p>
            <a:r>
              <a:rPr kumimoji="1" lang="ja-JP" altLang="en-US" sz="1600"/>
              <a:t>エステティック</a:t>
            </a:r>
            <a:endParaRPr kumimoji="1" lang="en-US" altLang="ja-JP" sz="1600" dirty="0"/>
          </a:p>
          <a:p>
            <a:r>
              <a:rPr lang="ja-JP" altLang="en-US" sz="1600"/>
              <a:t>プール</a:t>
            </a:r>
            <a:endParaRPr lang="en-US" altLang="ja-JP" sz="1600" dirty="0"/>
          </a:p>
          <a:p>
            <a:r>
              <a:rPr kumimoji="1" lang="ja-JP" altLang="en-US" sz="1600"/>
              <a:t>ラーメン屋</a:t>
            </a:r>
            <a:endParaRPr kumimoji="1" lang="en-US" altLang="ja-JP" sz="1600" dirty="0"/>
          </a:p>
          <a:p>
            <a:r>
              <a:rPr lang="ja-JP" altLang="en-US" sz="1600"/>
              <a:t>大学</a:t>
            </a:r>
            <a:endParaRPr lang="en-US" altLang="ja-JP" sz="1600" dirty="0"/>
          </a:p>
        </p:txBody>
      </p: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1AA75D52-3664-704E-92C6-E52194E5F130}"/>
              </a:ext>
            </a:extLst>
          </p:cNvPr>
          <p:cNvSpPr/>
          <p:nvPr/>
        </p:nvSpPr>
        <p:spPr>
          <a:xfrm>
            <a:off x="6979011" y="778389"/>
            <a:ext cx="2110766" cy="296623"/>
          </a:xfrm>
          <a:prstGeom prst="rect">
            <a:avLst/>
          </a:prstGeom>
          <a:solidFill>
            <a:srgbClr val="C83563">
              <a:alpha val="6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/>
              <a:t>その他</a:t>
            </a:r>
            <a:endParaRPr kumimoji="1" lang="ja-JP" altLang="en-US" sz="1600"/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635806F6-65CC-7340-B3B1-DCC75598E1E3}"/>
              </a:ext>
            </a:extLst>
          </p:cNvPr>
          <p:cNvSpPr txBox="1"/>
          <p:nvPr/>
        </p:nvSpPr>
        <p:spPr>
          <a:xfrm>
            <a:off x="7071280" y="1292008"/>
            <a:ext cx="2646878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/>
              <a:t>〈</a:t>
            </a:r>
            <a:r>
              <a:rPr kumimoji="1" lang="ja-JP" altLang="en-US" sz="1600"/>
              <a:t>生活リズム</a:t>
            </a:r>
            <a:r>
              <a:rPr kumimoji="1" lang="en-US" altLang="ja-JP" sz="1600" dirty="0"/>
              <a:t>〉</a:t>
            </a:r>
          </a:p>
          <a:p>
            <a:r>
              <a:rPr lang="ja-JP" altLang="en-US" sz="1600"/>
              <a:t>活動開始時間</a:t>
            </a:r>
            <a:r>
              <a:rPr lang="en-US" altLang="ja-JP" sz="1600" dirty="0"/>
              <a:t>_10</a:t>
            </a:r>
            <a:r>
              <a:rPr lang="ja-JP" altLang="en-US" sz="1600"/>
              <a:t>時～</a:t>
            </a:r>
            <a:r>
              <a:rPr lang="en-US" altLang="ja-JP" sz="1600" dirty="0"/>
              <a:t>11</a:t>
            </a:r>
            <a:r>
              <a:rPr lang="ja-JP" altLang="en-US" sz="1600"/>
              <a:t>時</a:t>
            </a:r>
            <a:endParaRPr lang="en-US" altLang="ja-JP" sz="1600" dirty="0"/>
          </a:p>
          <a:p>
            <a:r>
              <a:rPr lang="ja-JP" altLang="en-US" sz="1600"/>
              <a:t>活動終了時間</a:t>
            </a:r>
            <a:r>
              <a:rPr lang="en-US" altLang="ja-JP" sz="1600" dirty="0"/>
              <a:t>_21</a:t>
            </a:r>
            <a:r>
              <a:rPr lang="ja-JP" altLang="en-US" sz="1600"/>
              <a:t>時～</a:t>
            </a:r>
            <a:r>
              <a:rPr lang="en-US" altLang="ja-JP" sz="1600" dirty="0"/>
              <a:t>22</a:t>
            </a:r>
            <a:r>
              <a:rPr lang="ja-JP" altLang="en-US" sz="1600"/>
              <a:t>時</a:t>
            </a:r>
            <a:endParaRPr lang="en-US" altLang="ja-JP" sz="1600" dirty="0"/>
          </a:p>
          <a:p>
            <a:r>
              <a:rPr lang="ja-JP" altLang="en-US" sz="1600"/>
              <a:t>睡眠時間</a:t>
            </a:r>
            <a:r>
              <a:rPr lang="en-US" altLang="ja-JP" sz="1600" dirty="0"/>
              <a:t>_5</a:t>
            </a:r>
            <a:r>
              <a:rPr lang="ja-JP" altLang="en-US" sz="1600"/>
              <a:t>時間～</a:t>
            </a:r>
            <a:r>
              <a:rPr lang="en-US" altLang="ja-JP" sz="1600" dirty="0"/>
              <a:t>6</a:t>
            </a:r>
            <a:r>
              <a:rPr lang="ja-JP" altLang="en-US" sz="1600"/>
              <a:t>時間</a:t>
            </a:r>
            <a:endParaRPr lang="en-US" altLang="ja-JP" sz="1600" dirty="0"/>
          </a:p>
          <a:p>
            <a:endParaRPr kumimoji="1" lang="en-US" altLang="ja-JP" sz="1600" dirty="0"/>
          </a:p>
          <a:p>
            <a:r>
              <a:rPr lang="en-US" altLang="ja-JP" sz="1600" dirty="0"/>
              <a:t>〈</a:t>
            </a:r>
            <a:r>
              <a:rPr lang="ja-JP" altLang="en-US" sz="1600"/>
              <a:t>鉄道沿線</a:t>
            </a:r>
            <a:r>
              <a:rPr lang="en-US" altLang="ja-JP" sz="1600" dirty="0"/>
              <a:t>〉</a:t>
            </a:r>
          </a:p>
          <a:p>
            <a:r>
              <a:rPr kumimoji="1" lang="ja-JP" altLang="en-US" sz="1600"/>
              <a:t>主要駅は網羅しています。</a:t>
            </a:r>
            <a:endParaRPr kumimoji="1" lang="en-US" altLang="ja-JP" sz="1600" dirty="0"/>
          </a:p>
          <a:p>
            <a:endParaRPr lang="en-US" altLang="ja-JP" sz="1600" dirty="0"/>
          </a:p>
          <a:p>
            <a:r>
              <a:rPr kumimoji="1" lang="en-US" altLang="ja-JP" sz="1600" dirty="0"/>
              <a:t>〈</a:t>
            </a:r>
            <a:r>
              <a:rPr kumimoji="1" lang="ja-JP" altLang="en-US" sz="1600"/>
              <a:t>観光地</a:t>
            </a:r>
            <a:r>
              <a:rPr kumimoji="1" lang="en-US" altLang="ja-JP" sz="1600" dirty="0"/>
              <a:t>〉</a:t>
            </a:r>
          </a:p>
          <a:p>
            <a:r>
              <a:rPr kumimoji="1" lang="en-US" altLang="ja-JP" sz="1600" dirty="0"/>
              <a:t>USJ</a:t>
            </a:r>
          </a:p>
          <a:p>
            <a:r>
              <a:rPr lang="ja-JP" altLang="en-US" sz="1600"/>
              <a:t>ディズニーランド</a:t>
            </a:r>
            <a:endParaRPr lang="en-US" altLang="ja-JP" sz="1600" dirty="0"/>
          </a:p>
          <a:p>
            <a:r>
              <a:rPr kumimoji="1" lang="ja-JP" altLang="en-US" sz="1600"/>
              <a:t>ハウステンボス</a:t>
            </a:r>
            <a:endParaRPr kumimoji="1" lang="en-US" altLang="ja-JP" sz="1600" dirty="0"/>
          </a:p>
          <a:p>
            <a:r>
              <a:rPr lang="ja-JP" altLang="en-US" sz="1600"/>
              <a:t>羽田空港</a:t>
            </a:r>
            <a:endParaRPr lang="en-US" altLang="ja-JP" sz="1600" dirty="0"/>
          </a:p>
          <a:p>
            <a:r>
              <a:rPr kumimoji="1" lang="ja-JP" altLang="en-US" sz="1600"/>
              <a:t>箱根</a:t>
            </a:r>
          </a:p>
        </p:txBody>
      </p:sp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0ED7ABC2-9A6E-DA41-9023-C8C13B438251}"/>
              </a:ext>
            </a:extLst>
          </p:cNvPr>
          <p:cNvSpPr/>
          <p:nvPr/>
        </p:nvSpPr>
        <p:spPr>
          <a:xfrm>
            <a:off x="5988285" y="5459556"/>
            <a:ext cx="3686811" cy="75335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400">
                <a:solidFill>
                  <a:schemeClr val="tx1"/>
                </a:solidFill>
              </a:rPr>
              <a:t>こちらは一例です。</a:t>
            </a:r>
            <a:endParaRPr lang="en-US" altLang="ja-JP" sz="1400" dirty="0">
              <a:solidFill>
                <a:schemeClr val="tx1"/>
              </a:solidFill>
            </a:endParaRPr>
          </a:p>
          <a:p>
            <a:r>
              <a:rPr lang="ja-JP" altLang="en-US" sz="1400">
                <a:solidFill>
                  <a:schemeClr val="tx1"/>
                </a:solidFill>
              </a:rPr>
              <a:t>詳しくは担当営業までお問合せください。</a:t>
            </a:r>
            <a:endParaRPr kumimoji="1" lang="ja-JP" altLang="en-US" sz="1400">
              <a:solidFill>
                <a:schemeClr val="tx1"/>
              </a:solidFill>
            </a:endParaRPr>
          </a:p>
        </p:txBody>
      </p:sp>
      <p:pic>
        <p:nvPicPr>
          <p:cNvPr id="51" name="図 50">
            <a:extLst>
              <a:ext uri="{FF2B5EF4-FFF2-40B4-BE49-F238E27FC236}">
                <a16:creationId xmlns:a16="http://schemas.microsoft.com/office/drawing/2014/main" id="{2B2C1E99-590E-D049-9A6A-0A60414D54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1053" y="217014"/>
            <a:ext cx="1741956" cy="348391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2FA120FA-4125-2D42-AE3D-E2ADB7B9AE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5036" y="6449803"/>
            <a:ext cx="1337288" cy="335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1413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AAAE3F73-062D-4447-946E-A4F204CD3E91}"/>
              </a:ext>
            </a:extLst>
          </p:cNvPr>
          <p:cNvSpPr txBox="1"/>
          <p:nvPr/>
        </p:nvSpPr>
        <p:spPr>
          <a:xfrm>
            <a:off x="637012" y="595083"/>
            <a:ext cx="8419209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altLang="ja-JP" sz="1700" dirty="0"/>
              <a:t>SMARKE</a:t>
            </a:r>
            <a:r>
              <a:rPr lang="ja-JP" altLang="en-US" sz="1700"/>
              <a:t>とは、広告配信</a:t>
            </a:r>
            <a:r>
              <a:rPr lang="en-US" altLang="ja-JP" sz="1700" dirty="0"/>
              <a:t>〜</a:t>
            </a:r>
            <a:r>
              <a:rPr lang="ja-JP" altLang="en-US" sz="1700"/>
              <a:t>広告クリックユーザーへのリタゲのみならず、</a:t>
            </a:r>
            <a:endParaRPr lang="en-US" altLang="ja-JP" sz="1700" dirty="0"/>
          </a:p>
          <a:p>
            <a:r>
              <a:rPr lang="ja-JP" altLang="en-US" sz="1700"/>
              <a:t>位置情報を用いて</a:t>
            </a:r>
            <a:r>
              <a:rPr lang="ja-JP" altLang="en-US" sz="1700">
                <a:solidFill>
                  <a:srgbClr val="FF0000"/>
                </a:solidFill>
              </a:rPr>
              <a:t>（広告接触問わず）店舗来店したユーザー</a:t>
            </a:r>
            <a:r>
              <a:rPr kumimoji="1" lang="ja-JP" altLang="en-US" sz="1700"/>
              <a:t>に広告配信が出来る</a:t>
            </a:r>
            <a:endParaRPr lang="en-US" altLang="ja-JP" sz="1700" dirty="0"/>
          </a:p>
          <a:p>
            <a:r>
              <a:rPr kumimoji="1" lang="ja-JP" altLang="en-US" sz="1700"/>
              <a:t>「</a:t>
            </a:r>
            <a:r>
              <a:rPr kumimoji="1" lang="ja-JP" altLang="en-US" sz="1700" b="1"/>
              <a:t>集客スコアリング</a:t>
            </a:r>
            <a:r>
              <a:rPr kumimoji="1" lang="ja-JP" altLang="en-US" sz="1700"/>
              <a:t>」パッケージです。</a:t>
            </a:r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AE1B3FF7-0592-DE40-95DB-8D43782AC93B}"/>
              </a:ext>
            </a:extLst>
          </p:cNvPr>
          <p:cNvSpPr/>
          <p:nvPr/>
        </p:nvSpPr>
        <p:spPr>
          <a:xfrm>
            <a:off x="0" y="0"/>
            <a:ext cx="9906000" cy="200722"/>
          </a:xfrm>
          <a:prstGeom prst="rect">
            <a:avLst/>
          </a:prstGeom>
          <a:solidFill>
            <a:srgbClr val="C835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7" name="直線コネクタ 36">
            <a:extLst>
              <a:ext uri="{FF2B5EF4-FFF2-40B4-BE49-F238E27FC236}">
                <a16:creationId xmlns:a16="http://schemas.microsoft.com/office/drawing/2014/main" id="{00105738-1F93-8B4A-B9E6-CDD57BFC99B2}"/>
              </a:ext>
            </a:extLst>
          </p:cNvPr>
          <p:cNvCxnSpPr/>
          <p:nvPr/>
        </p:nvCxnSpPr>
        <p:spPr>
          <a:xfrm>
            <a:off x="382772" y="584789"/>
            <a:ext cx="933538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BA6EE49B-E88B-E14D-8273-92D32673C327}"/>
              </a:ext>
            </a:extLst>
          </p:cNvPr>
          <p:cNvSpPr txBox="1"/>
          <p:nvPr/>
        </p:nvSpPr>
        <p:spPr>
          <a:xfrm>
            <a:off x="382771" y="227479"/>
            <a:ext cx="6794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latin typeface="+mj-ea"/>
              </a:rPr>
              <a:t>FACE6 </a:t>
            </a:r>
            <a:r>
              <a:rPr lang="ja-JP" altLang="en-US">
                <a:latin typeface="+mj-ea"/>
              </a:rPr>
              <a:t>集客スコアリングの概要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0DCAC1E-D864-654E-8CDF-58752A645D85}"/>
              </a:ext>
            </a:extLst>
          </p:cNvPr>
          <p:cNvSpPr txBox="1"/>
          <p:nvPr/>
        </p:nvSpPr>
        <p:spPr>
          <a:xfrm>
            <a:off x="610065" y="1637713"/>
            <a:ext cx="826380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500" b="1" u="sng"/>
              <a:t>集客スコアリング</a:t>
            </a:r>
            <a:r>
              <a:rPr kumimoji="1" lang="ja-JP" altLang="en-US" sz="1500" u="sng"/>
              <a:t>とは？</a:t>
            </a:r>
            <a:endParaRPr kumimoji="1" lang="en-US" altLang="ja-JP" sz="1500" u="sng" dirty="0"/>
          </a:p>
          <a:p>
            <a:r>
              <a:rPr lang="ja-JP" altLang="en-US" sz="1500"/>
              <a:t>基本の広告配信・広告クリックユーザーへのリタゲ配信・店舗来店者へのリタゲ配信という</a:t>
            </a:r>
            <a:endParaRPr lang="en-US" altLang="ja-JP" sz="1500" dirty="0"/>
          </a:p>
          <a:p>
            <a:r>
              <a:rPr lang="ja-JP" altLang="en-US" sz="1500"/>
              <a:t>段階的なアプローチを元に、「</a:t>
            </a:r>
            <a:r>
              <a:rPr lang="ja-JP" altLang="en-US" sz="1500">
                <a:solidFill>
                  <a:srgbClr val="FF0000"/>
                </a:solidFill>
              </a:rPr>
              <a:t>実店舗への集客最大化</a:t>
            </a:r>
            <a:r>
              <a:rPr lang="ja-JP" altLang="en-US" sz="1500"/>
              <a:t>」を狙う広告ターゲティング手法です。</a:t>
            </a:r>
          </a:p>
          <a:p>
            <a:endParaRPr lang="ja-JP" altLang="en-US" sz="1500"/>
          </a:p>
        </p:txBody>
      </p:sp>
      <p:sp>
        <p:nvSpPr>
          <p:cNvPr id="35" name="角丸四角形 34">
            <a:extLst>
              <a:ext uri="{FF2B5EF4-FFF2-40B4-BE49-F238E27FC236}">
                <a16:creationId xmlns:a16="http://schemas.microsoft.com/office/drawing/2014/main" id="{FA309196-00DA-8049-B259-D2875DC6A55B}"/>
              </a:ext>
            </a:extLst>
          </p:cNvPr>
          <p:cNvSpPr/>
          <p:nvPr/>
        </p:nvSpPr>
        <p:spPr>
          <a:xfrm>
            <a:off x="556266" y="2441557"/>
            <a:ext cx="2794537" cy="342419"/>
          </a:xfrm>
          <a:prstGeom prst="roundRect">
            <a:avLst/>
          </a:prstGeom>
          <a:solidFill>
            <a:srgbClr val="C83563">
              <a:alpha val="6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/>
              <a:t>①</a:t>
            </a:r>
            <a:r>
              <a:rPr kumimoji="1" lang="ja-JP" altLang="en-US" sz="1600"/>
              <a:t>ペルソナの設定</a:t>
            </a:r>
          </a:p>
        </p:txBody>
      </p:sp>
      <p:sp>
        <p:nvSpPr>
          <p:cNvPr id="39" name="角丸四角形 38">
            <a:extLst>
              <a:ext uri="{FF2B5EF4-FFF2-40B4-BE49-F238E27FC236}">
                <a16:creationId xmlns:a16="http://schemas.microsoft.com/office/drawing/2014/main" id="{D8861300-0889-0242-A259-D06D455ACABB}"/>
              </a:ext>
            </a:extLst>
          </p:cNvPr>
          <p:cNvSpPr/>
          <p:nvPr/>
        </p:nvSpPr>
        <p:spPr>
          <a:xfrm>
            <a:off x="3605461" y="2441557"/>
            <a:ext cx="2794537" cy="342419"/>
          </a:xfrm>
          <a:prstGeom prst="roundRect">
            <a:avLst/>
          </a:prstGeom>
          <a:solidFill>
            <a:srgbClr val="C83563">
              <a:alpha val="6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/>
              <a:t>②Wi-Fi</a:t>
            </a:r>
            <a:r>
              <a:rPr kumimoji="1" lang="ja-JP" altLang="en-US" sz="1600"/>
              <a:t>ルーター設置</a:t>
            </a:r>
          </a:p>
        </p:txBody>
      </p:sp>
      <p:sp>
        <p:nvSpPr>
          <p:cNvPr id="42" name="角丸四角形 41">
            <a:extLst>
              <a:ext uri="{FF2B5EF4-FFF2-40B4-BE49-F238E27FC236}">
                <a16:creationId xmlns:a16="http://schemas.microsoft.com/office/drawing/2014/main" id="{17299CF2-0F92-394B-8145-A5691344BC51}"/>
              </a:ext>
            </a:extLst>
          </p:cNvPr>
          <p:cNvSpPr/>
          <p:nvPr/>
        </p:nvSpPr>
        <p:spPr>
          <a:xfrm>
            <a:off x="6654656" y="2456286"/>
            <a:ext cx="2794537" cy="342419"/>
          </a:xfrm>
          <a:prstGeom prst="roundRect">
            <a:avLst/>
          </a:prstGeom>
          <a:solidFill>
            <a:srgbClr val="C83563">
              <a:alpha val="6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/>
              <a:t>③位置情報広告配信</a:t>
            </a:r>
            <a:endParaRPr kumimoji="1" lang="ja-JP" altLang="en-US" sz="1600"/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05CCD823-5996-7941-A7A9-7765FB63898E}"/>
              </a:ext>
            </a:extLst>
          </p:cNvPr>
          <p:cNvSpPr txBox="1"/>
          <p:nvPr/>
        </p:nvSpPr>
        <p:spPr>
          <a:xfrm>
            <a:off x="4934326" y="3107009"/>
            <a:ext cx="14670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/>
              <a:t>店舗内にルーターを設置させて頂き来店者情報を取得していきます。</a:t>
            </a:r>
            <a:endParaRPr lang="en-US" altLang="ja-JP" sz="1200" dirty="0"/>
          </a:p>
          <a:p>
            <a:endParaRPr kumimoji="1" lang="ja-JP" altLang="en-US" sz="1200"/>
          </a:p>
        </p:txBody>
      </p:sp>
      <p:sp>
        <p:nvSpPr>
          <p:cNvPr id="44" name="角丸四角形 43">
            <a:extLst>
              <a:ext uri="{FF2B5EF4-FFF2-40B4-BE49-F238E27FC236}">
                <a16:creationId xmlns:a16="http://schemas.microsoft.com/office/drawing/2014/main" id="{A7F6B5B8-5274-B047-A92C-13B4189FB650}"/>
              </a:ext>
            </a:extLst>
          </p:cNvPr>
          <p:cNvSpPr/>
          <p:nvPr/>
        </p:nvSpPr>
        <p:spPr>
          <a:xfrm>
            <a:off x="564741" y="4747644"/>
            <a:ext cx="2794537" cy="332098"/>
          </a:xfrm>
          <a:prstGeom prst="roundRect">
            <a:avLst/>
          </a:prstGeom>
          <a:solidFill>
            <a:srgbClr val="C83563">
              <a:alpha val="6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/>
              <a:t>④広告表示履歴収集</a:t>
            </a:r>
            <a:endParaRPr kumimoji="1" lang="ja-JP" altLang="en-US" sz="1600"/>
          </a:p>
        </p:txBody>
      </p:sp>
      <p:sp>
        <p:nvSpPr>
          <p:cNvPr id="45" name="角丸四角形 44">
            <a:extLst>
              <a:ext uri="{FF2B5EF4-FFF2-40B4-BE49-F238E27FC236}">
                <a16:creationId xmlns:a16="http://schemas.microsoft.com/office/drawing/2014/main" id="{CF57F32B-BD77-CE40-BC47-45BF389DD4B3}"/>
              </a:ext>
            </a:extLst>
          </p:cNvPr>
          <p:cNvSpPr/>
          <p:nvPr/>
        </p:nvSpPr>
        <p:spPr>
          <a:xfrm>
            <a:off x="4684312" y="5792998"/>
            <a:ext cx="2794537" cy="315717"/>
          </a:xfrm>
          <a:prstGeom prst="roundRect">
            <a:avLst/>
          </a:prstGeom>
          <a:solidFill>
            <a:srgbClr val="C83563">
              <a:alpha val="6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/>
              <a:t>⑤来店者への広告</a:t>
            </a:r>
            <a:endParaRPr kumimoji="1" lang="ja-JP" altLang="en-US" sz="1600"/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AA889857-EA91-E54E-9ED7-864547E2F0C8}"/>
              </a:ext>
            </a:extLst>
          </p:cNvPr>
          <p:cNvSpPr txBox="1"/>
          <p:nvPr/>
        </p:nvSpPr>
        <p:spPr>
          <a:xfrm>
            <a:off x="656033" y="5101180"/>
            <a:ext cx="28304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/>
              <a:t>位置情報広告の配信状況を日々計測していきます。広告表示・クリックから来店までの詳細情報を収集します。</a:t>
            </a: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2F051C9F-8C35-2C49-845F-CAED3763C134}"/>
              </a:ext>
            </a:extLst>
          </p:cNvPr>
          <p:cNvSpPr txBox="1"/>
          <p:nvPr/>
        </p:nvSpPr>
        <p:spPr>
          <a:xfrm>
            <a:off x="618428" y="6169741"/>
            <a:ext cx="2698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/>
              <a:t>同時に、広告表示に関係なく商業施設に来た人も計測＆キャッチをします</a:t>
            </a:r>
            <a:r>
              <a:rPr kumimoji="1" lang="ja-JP" altLang="en-US" sz="1200"/>
              <a:t>。</a:t>
            </a:r>
          </a:p>
        </p:txBody>
      </p:sp>
      <p:sp>
        <p:nvSpPr>
          <p:cNvPr id="48" name="右矢印 47">
            <a:extLst>
              <a:ext uri="{FF2B5EF4-FFF2-40B4-BE49-F238E27FC236}">
                <a16:creationId xmlns:a16="http://schemas.microsoft.com/office/drawing/2014/main" id="{D45CC480-49D5-EC49-9243-F093EFD02791}"/>
              </a:ext>
            </a:extLst>
          </p:cNvPr>
          <p:cNvSpPr/>
          <p:nvPr/>
        </p:nvSpPr>
        <p:spPr>
          <a:xfrm>
            <a:off x="3801825" y="4605671"/>
            <a:ext cx="406193" cy="616043"/>
          </a:xfrm>
          <a:prstGeom prst="rightArrow">
            <a:avLst/>
          </a:prstGeom>
          <a:solidFill>
            <a:srgbClr val="C83563">
              <a:alpha val="6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角丸四角形 48">
            <a:extLst>
              <a:ext uri="{FF2B5EF4-FFF2-40B4-BE49-F238E27FC236}">
                <a16:creationId xmlns:a16="http://schemas.microsoft.com/office/drawing/2014/main" id="{8EAECF14-BCA1-F141-847F-E155FAA00881}"/>
              </a:ext>
            </a:extLst>
          </p:cNvPr>
          <p:cNvSpPr/>
          <p:nvPr/>
        </p:nvSpPr>
        <p:spPr>
          <a:xfrm>
            <a:off x="4684313" y="4735089"/>
            <a:ext cx="2794537" cy="332098"/>
          </a:xfrm>
          <a:prstGeom prst="roundRect">
            <a:avLst/>
          </a:prstGeom>
          <a:solidFill>
            <a:srgbClr val="C83563">
              <a:alpha val="6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/>
              <a:t>⑤広告表示者への再広告</a:t>
            </a:r>
            <a:endParaRPr kumimoji="1" lang="ja-JP" altLang="en-US" sz="1600"/>
          </a:p>
        </p:txBody>
      </p:sp>
      <p:sp>
        <p:nvSpPr>
          <p:cNvPr id="50" name="角丸四角形 49">
            <a:extLst>
              <a:ext uri="{FF2B5EF4-FFF2-40B4-BE49-F238E27FC236}">
                <a16:creationId xmlns:a16="http://schemas.microsoft.com/office/drawing/2014/main" id="{ABA2C949-0EEC-244E-AC9A-67997F401B44}"/>
              </a:ext>
            </a:extLst>
          </p:cNvPr>
          <p:cNvSpPr/>
          <p:nvPr/>
        </p:nvSpPr>
        <p:spPr>
          <a:xfrm>
            <a:off x="556266" y="5792920"/>
            <a:ext cx="2794537" cy="315717"/>
          </a:xfrm>
          <a:prstGeom prst="roundRect">
            <a:avLst/>
          </a:prstGeom>
          <a:solidFill>
            <a:srgbClr val="C83563">
              <a:alpha val="6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/>
              <a:t>④来店者情報収集</a:t>
            </a:r>
            <a:endParaRPr kumimoji="1" lang="ja-JP" altLang="en-US" sz="1600"/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BB108D15-348C-C340-827C-4C18D36C2A15}"/>
              </a:ext>
            </a:extLst>
          </p:cNvPr>
          <p:cNvSpPr txBox="1"/>
          <p:nvPr/>
        </p:nvSpPr>
        <p:spPr>
          <a:xfrm>
            <a:off x="8339909" y="5641527"/>
            <a:ext cx="1640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>
                <a:solidFill>
                  <a:srgbClr val="FF0000"/>
                </a:solidFill>
              </a:rPr>
              <a:t>集客アップ！</a:t>
            </a: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5F9741DB-A51B-B04E-A30C-936D010E0EDC}"/>
              </a:ext>
            </a:extLst>
          </p:cNvPr>
          <p:cNvSpPr txBox="1"/>
          <p:nvPr/>
        </p:nvSpPr>
        <p:spPr>
          <a:xfrm>
            <a:off x="4845279" y="5058657"/>
            <a:ext cx="2698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/>
              <a:t>一度広告をクリックした人だけにリマーケティング広告を配信していきます</a:t>
            </a:r>
            <a:r>
              <a:rPr kumimoji="1" lang="ja-JP" altLang="en-US" sz="1200"/>
              <a:t>。</a:t>
            </a: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656567CC-F79E-A249-BB11-A40A89B4002E}"/>
              </a:ext>
            </a:extLst>
          </p:cNvPr>
          <p:cNvSpPr txBox="1"/>
          <p:nvPr/>
        </p:nvSpPr>
        <p:spPr>
          <a:xfrm>
            <a:off x="4678013" y="6134524"/>
            <a:ext cx="29698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/>
              <a:t>来店者にだけ別途広告を配信していき</a:t>
            </a:r>
            <a:endParaRPr kumimoji="1" lang="en-US" altLang="ja-JP" sz="1200" dirty="0"/>
          </a:p>
          <a:p>
            <a:r>
              <a:rPr kumimoji="1" lang="ja-JP" altLang="en-US" sz="1200"/>
              <a:t>ます。</a:t>
            </a:r>
            <a:endParaRPr kumimoji="1" lang="en-US" altLang="ja-JP" sz="1200" dirty="0"/>
          </a:p>
          <a:p>
            <a:r>
              <a:rPr lang="ja-JP" altLang="en-US" sz="1200"/>
              <a:t>さらに、顧客属性に応じた配信も可能！</a:t>
            </a:r>
            <a:endParaRPr kumimoji="1" lang="ja-JP" altLang="en-US" sz="1200"/>
          </a:p>
        </p:txBody>
      </p:sp>
      <p:sp>
        <p:nvSpPr>
          <p:cNvPr id="54" name="右中かっこ 53">
            <a:extLst>
              <a:ext uri="{FF2B5EF4-FFF2-40B4-BE49-F238E27FC236}">
                <a16:creationId xmlns:a16="http://schemas.microsoft.com/office/drawing/2014/main" id="{64DADB8C-D272-A047-8B50-DFDEDC24897C}"/>
              </a:ext>
            </a:extLst>
          </p:cNvPr>
          <p:cNvSpPr/>
          <p:nvPr/>
        </p:nvSpPr>
        <p:spPr>
          <a:xfrm>
            <a:off x="7852112" y="4727950"/>
            <a:ext cx="393404" cy="196060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FE4638E0-AEB0-5042-BA74-D70428EFDCD4}"/>
              </a:ext>
            </a:extLst>
          </p:cNvPr>
          <p:cNvSpPr/>
          <p:nvPr/>
        </p:nvSpPr>
        <p:spPr>
          <a:xfrm>
            <a:off x="4544764" y="5714059"/>
            <a:ext cx="3158866" cy="1021568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9669F034-C5B9-D14C-9B70-A9E518F9C6E5}"/>
              </a:ext>
            </a:extLst>
          </p:cNvPr>
          <p:cNvSpPr/>
          <p:nvPr/>
        </p:nvSpPr>
        <p:spPr>
          <a:xfrm>
            <a:off x="7170887" y="5506461"/>
            <a:ext cx="769315" cy="26592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ysClr val="windowText" lastClr="000000"/>
                </a:solidFill>
              </a:rPr>
              <a:t>Point!</a:t>
            </a:r>
            <a:endParaRPr kumimoji="1" lang="ja-JP" altLang="en-US">
              <a:solidFill>
                <a:sysClr val="windowText" lastClr="000000"/>
              </a:solidFill>
            </a:endParaRPr>
          </a:p>
        </p:txBody>
      </p:sp>
      <p:pic>
        <p:nvPicPr>
          <p:cNvPr id="58" name="図 57">
            <a:extLst>
              <a:ext uri="{FF2B5EF4-FFF2-40B4-BE49-F238E27FC236}">
                <a16:creationId xmlns:a16="http://schemas.microsoft.com/office/drawing/2014/main" id="{C3A8F7BE-B0FB-2449-8AD6-75A275033D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5036" y="6321211"/>
            <a:ext cx="1337288" cy="335996"/>
          </a:xfrm>
          <a:prstGeom prst="rect">
            <a:avLst/>
          </a:prstGeom>
        </p:spPr>
      </p:pic>
      <p:pic>
        <p:nvPicPr>
          <p:cNvPr id="29" name="図 28">
            <a:extLst>
              <a:ext uri="{FF2B5EF4-FFF2-40B4-BE49-F238E27FC236}">
                <a16:creationId xmlns:a16="http://schemas.microsoft.com/office/drawing/2014/main" id="{020A48CD-849A-7743-857C-B19643C993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8603" y="3018156"/>
            <a:ext cx="1067571" cy="1515262"/>
          </a:xfrm>
          <a:prstGeom prst="rect">
            <a:avLst/>
          </a:prstGeom>
        </p:spPr>
      </p:pic>
      <p:pic>
        <p:nvPicPr>
          <p:cNvPr id="30" name="図 29">
            <a:extLst>
              <a:ext uri="{FF2B5EF4-FFF2-40B4-BE49-F238E27FC236}">
                <a16:creationId xmlns:a16="http://schemas.microsoft.com/office/drawing/2014/main" id="{BE4E5FA1-85B9-8049-9265-51E5861383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9414" y="3078897"/>
            <a:ext cx="1690309" cy="1408591"/>
          </a:xfrm>
          <a:prstGeom prst="rect">
            <a:avLst/>
          </a:prstGeom>
        </p:spPr>
      </p:pic>
      <p:pic>
        <p:nvPicPr>
          <p:cNvPr id="31" name="図 30">
            <a:extLst>
              <a:ext uri="{FF2B5EF4-FFF2-40B4-BE49-F238E27FC236}">
                <a16:creationId xmlns:a16="http://schemas.microsoft.com/office/drawing/2014/main" id="{63D586AF-B011-674F-B731-32D744F907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17571" y="2947141"/>
            <a:ext cx="1986963" cy="1586277"/>
          </a:xfrm>
          <a:prstGeom prst="rect">
            <a:avLst/>
          </a:prstGeom>
        </p:spPr>
      </p:pic>
      <p:pic>
        <p:nvPicPr>
          <p:cNvPr id="57" name="図 56">
            <a:extLst>
              <a:ext uri="{FF2B5EF4-FFF2-40B4-BE49-F238E27FC236}">
                <a16:creationId xmlns:a16="http://schemas.microsoft.com/office/drawing/2014/main" id="{B43985B3-E3B2-AA44-902B-6CEEA36236F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1053" y="217014"/>
            <a:ext cx="1741956" cy="348391"/>
          </a:xfrm>
          <a:prstGeom prst="rect">
            <a:avLst/>
          </a:prstGeom>
        </p:spPr>
      </p:pic>
      <p:sp>
        <p:nvSpPr>
          <p:cNvPr id="32" name="右矢印 31">
            <a:extLst>
              <a:ext uri="{FF2B5EF4-FFF2-40B4-BE49-F238E27FC236}">
                <a16:creationId xmlns:a16="http://schemas.microsoft.com/office/drawing/2014/main" id="{D54F5647-2012-7249-88DD-B731AFC87917}"/>
              </a:ext>
            </a:extLst>
          </p:cNvPr>
          <p:cNvSpPr/>
          <p:nvPr/>
        </p:nvSpPr>
        <p:spPr>
          <a:xfrm>
            <a:off x="3817771" y="5654362"/>
            <a:ext cx="406193" cy="616043"/>
          </a:xfrm>
          <a:prstGeom prst="rightArrow">
            <a:avLst/>
          </a:prstGeom>
          <a:solidFill>
            <a:srgbClr val="C83563">
              <a:alpha val="6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45577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8">
            <a:extLst>
              <a:ext uri="{FF2B5EF4-FFF2-40B4-BE49-F238E27FC236}">
                <a16:creationId xmlns:a16="http://schemas.microsoft.com/office/drawing/2014/main" id="{9D7BB0E0-FB77-5044-ABAC-DFAF9916B356}"/>
              </a:ext>
            </a:extLst>
          </p:cNvPr>
          <p:cNvSpPr/>
          <p:nvPr/>
        </p:nvSpPr>
        <p:spPr>
          <a:xfrm>
            <a:off x="1968798" y="3065973"/>
            <a:ext cx="3810000" cy="5855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 anchor="ctr"/>
          <a:lstStyle/>
          <a:p>
            <a:r>
              <a:rPr lang="ja-JP" altLang="en-US" sz="1200"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・</a:t>
            </a:r>
            <a:r>
              <a:rPr lang="en-US" altLang="ja-JP" sz="1200" dirty="0"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Wi-Fi / GPS / </a:t>
            </a:r>
            <a:r>
              <a:rPr lang="ja-JP" altLang="en-US" sz="1200"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基地局の</a:t>
            </a:r>
            <a:r>
              <a:rPr lang="ja-JP" altLang="en-US" sz="1200">
                <a:solidFill>
                  <a:srgbClr val="FF0000"/>
                </a:solidFill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総合的なデータ</a:t>
            </a:r>
            <a:br>
              <a:rPr lang="en-US" altLang="ja-JP" sz="1200" dirty="0">
                <a:solidFill>
                  <a:srgbClr val="FF0000"/>
                </a:solidFill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</a:br>
            <a:r>
              <a:rPr lang="ja-JP" altLang="en-US" sz="1200"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・通信キャリアの</a:t>
            </a:r>
            <a:r>
              <a:rPr lang="ja-JP" altLang="en-US" sz="1200">
                <a:solidFill>
                  <a:srgbClr val="FF0000"/>
                </a:solidFill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高精度なデモグラなど</a:t>
            </a:r>
            <a:br>
              <a:rPr lang="ja-JP" altLang="en-US" sz="1200"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</a:br>
            <a:r>
              <a:rPr lang="ja-JP" altLang="en-US" sz="1200"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　を活用可能</a:t>
            </a:r>
          </a:p>
        </p:txBody>
      </p:sp>
      <p:sp>
        <p:nvSpPr>
          <p:cNvPr id="18" name="object 8">
            <a:extLst>
              <a:ext uri="{FF2B5EF4-FFF2-40B4-BE49-F238E27FC236}">
                <a16:creationId xmlns:a16="http://schemas.microsoft.com/office/drawing/2014/main" id="{036D27F8-0B8A-A84F-9DD9-8B4F94E36E35}"/>
              </a:ext>
            </a:extLst>
          </p:cNvPr>
          <p:cNvSpPr/>
          <p:nvPr/>
        </p:nvSpPr>
        <p:spPr>
          <a:xfrm>
            <a:off x="5908158" y="3065973"/>
            <a:ext cx="3810000" cy="5855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 anchor="ctr"/>
          <a:lstStyle/>
          <a:p>
            <a:r>
              <a:rPr lang="ja-JP" altLang="en-US" sz="1200"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・アプリ経由の</a:t>
            </a:r>
            <a:r>
              <a:rPr lang="en-US" altLang="ja-JP" sz="1200" dirty="0">
                <a:solidFill>
                  <a:srgbClr val="FF0000"/>
                </a:solidFill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GPS</a:t>
            </a:r>
            <a:r>
              <a:rPr lang="ja-JP" altLang="en-US" sz="1200">
                <a:solidFill>
                  <a:srgbClr val="FF0000"/>
                </a:solidFill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データが主</a:t>
            </a:r>
            <a:br>
              <a:rPr lang="en-US" altLang="ja-JP" sz="1200" dirty="0">
                <a:solidFill>
                  <a:srgbClr val="FF0000"/>
                </a:solidFill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</a:br>
            <a:r>
              <a:rPr lang="ja-JP" altLang="en" sz="1200"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・</a:t>
            </a:r>
            <a:r>
              <a:rPr lang="en" altLang="ja-JP" sz="1200" dirty="0"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web</a:t>
            </a:r>
            <a:r>
              <a:rPr lang="ja-JP" altLang="en-US" sz="1200"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上の閲覧履歴などの</a:t>
            </a:r>
            <a:r>
              <a:rPr lang="ja-JP" altLang="en-US" sz="1200">
                <a:solidFill>
                  <a:srgbClr val="FF0000"/>
                </a:solidFill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推定データ</a:t>
            </a:r>
          </a:p>
        </p:txBody>
      </p:sp>
      <p:sp>
        <p:nvSpPr>
          <p:cNvPr id="19" name="object 8">
            <a:extLst>
              <a:ext uri="{FF2B5EF4-FFF2-40B4-BE49-F238E27FC236}">
                <a16:creationId xmlns:a16="http://schemas.microsoft.com/office/drawing/2014/main" id="{52902AAF-ECA1-C74D-B881-5A9462F59A1F}"/>
              </a:ext>
            </a:extLst>
          </p:cNvPr>
          <p:cNvSpPr/>
          <p:nvPr/>
        </p:nvSpPr>
        <p:spPr>
          <a:xfrm>
            <a:off x="395182" y="3065973"/>
            <a:ext cx="1447800" cy="58552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lIns="0" tIns="0" rIns="0" bIns="0" rtlCol="0" anchor="ctr"/>
          <a:lstStyle/>
          <a:p>
            <a:pPr algn="ctr"/>
            <a:r>
              <a:rPr lang="ja-JP" altLang="en-US" sz="1400"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データ元・質</a:t>
            </a:r>
            <a:endParaRPr sz="1400" dirty="0">
              <a:latin typeface="Noto Sans CJK JP Regular" panose="020B0500000000000000" pitchFamily="34" charset="-128"/>
              <a:ea typeface="Noto Sans CJK JP Regular" panose="020B0500000000000000" pitchFamily="34" charset="-128"/>
            </a:endParaRPr>
          </a:p>
        </p:txBody>
      </p: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F20C42C3-7F93-3D41-9FCB-5C85DB290E3C}"/>
              </a:ext>
            </a:extLst>
          </p:cNvPr>
          <p:cNvCxnSpPr>
            <a:cxnSpLocks/>
          </p:cNvCxnSpPr>
          <p:nvPr/>
        </p:nvCxnSpPr>
        <p:spPr>
          <a:xfrm>
            <a:off x="1968798" y="2913572"/>
            <a:ext cx="38100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977E11E4-BFD1-CE4F-B66D-6F542A20AD55}"/>
              </a:ext>
            </a:extLst>
          </p:cNvPr>
          <p:cNvCxnSpPr>
            <a:cxnSpLocks/>
          </p:cNvCxnSpPr>
          <p:nvPr/>
        </p:nvCxnSpPr>
        <p:spPr>
          <a:xfrm>
            <a:off x="5908158" y="2913572"/>
            <a:ext cx="38100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F14C5DF1-E187-A548-A4A2-ED6527BB83F4}"/>
              </a:ext>
            </a:extLst>
          </p:cNvPr>
          <p:cNvCxnSpPr>
            <a:cxnSpLocks/>
          </p:cNvCxnSpPr>
          <p:nvPr/>
        </p:nvCxnSpPr>
        <p:spPr>
          <a:xfrm>
            <a:off x="395182" y="2913572"/>
            <a:ext cx="14478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bject 7">
            <a:extLst>
              <a:ext uri="{FF2B5EF4-FFF2-40B4-BE49-F238E27FC236}">
                <a16:creationId xmlns:a16="http://schemas.microsoft.com/office/drawing/2014/main" id="{94D82586-C58B-5D4E-A4ED-8C30D48CB4DD}"/>
              </a:ext>
            </a:extLst>
          </p:cNvPr>
          <p:cNvSpPr txBox="1">
            <a:spLocks/>
          </p:cNvSpPr>
          <p:nvPr/>
        </p:nvSpPr>
        <p:spPr>
          <a:xfrm>
            <a:off x="2524500" y="2450535"/>
            <a:ext cx="3265449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Microsoft JhengHei"/>
                <a:ea typeface="+mj-ea"/>
                <a:cs typeface="Microsoft JhengHei"/>
              </a:defRPr>
            </a:lvl1pPr>
          </a:lstStyle>
          <a:p>
            <a:pPr marL="12700">
              <a:spcBef>
                <a:spcPts val="100"/>
              </a:spcBef>
            </a:pPr>
            <a:r>
              <a:rPr kumimoji="0" lang="ja-JP" altLang="en-US" sz="1400" kern="0">
                <a:solidFill>
                  <a:schemeClr val="tx1">
                    <a:lumMod val="65000"/>
                    <a:lumOff val="35000"/>
                  </a:schemeClr>
                </a:solidFill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シナラ</a:t>
            </a:r>
            <a:r>
              <a:rPr kumimoji="0" lang="en-US" altLang="ja-JP" sz="14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(Wi-Fi</a:t>
            </a:r>
            <a:r>
              <a:rPr kumimoji="0" lang="ja-JP" altLang="en-US" sz="1400" kern="0">
                <a:solidFill>
                  <a:schemeClr val="tx1">
                    <a:lumMod val="65000"/>
                    <a:lumOff val="35000"/>
                  </a:schemeClr>
                </a:solidFill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ベース</a:t>
            </a:r>
            <a:r>
              <a:rPr kumimoji="0" lang="en-US" altLang="ja-JP" sz="14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)</a:t>
            </a:r>
            <a:endParaRPr kumimoji="0" lang="ja-JP" altLang="en-US" sz="1400" kern="0" dirty="0">
              <a:solidFill>
                <a:schemeClr val="tx1">
                  <a:lumMod val="65000"/>
                  <a:lumOff val="35000"/>
                </a:schemeClr>
              </a:solidFill>
              <a:latin typeface="Noto Sans CJK JP Regular" panose="020B0500000000000000" pitchFamily="34" charset="-128"/>
              <a:ea typeface="Noto Sans CJK JP Regular" panose="020B0500000000000000" pitchFamily="34" charset="-128"/>
            </a:endParaRPr>
          </a:p>
        </p:txBody>
      </p:sp>
      <p:sp>
        <p:nvSpPr>
          <p:cNvPr id="24" name="object 7">
            <a:extLst>
              <a:ext uri="{FF2B5EF4-FFF2-40B4-BE49-F238E27FC236}">
                <a16:creationId xmlns:a16="http://schemas.microsoft.com/office/drawing/2014/main" id="{3EE9EBE3-616E-7A47-8CD6-707AED5408F8}"/>
              </a:ext>
            </a:extLst>
          </p:cNvPr>
          <p:cNvSpPr txBox="1">
            <a:spLocks/>
          </p:cNvSpPr>
          <p:nvPr/>
        </p:nvSpPr>
        <p:spPr>
          <a:xfrm>
            <a:off x="6136758" y="2443046"/>
            <a:ext cx="34290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Microsoft JhengHei"/>
                <a:ea typeface="+mj-ea"/>
                <a:cs typeface="Microsoft JhengHei"/>
              </a:defRPr>
            </a:lvl1pPr>
          </a:lstStyle>
          <a:p>
            <a:pPr marL="12700">
              <a:spcBef>
                <a:spcPts val="100"/>
              </a:spcBef>
            </a:pPr>
            <a:r>
              <a:rPr kumimoji="0" lang="ja-JP" altLang="en-US" sz="1400" kern="0">
                <a:solidFill>
                  <a:schemeClr val="tx1">
                    <a:lumMod val="65000"/>
                    <a:lumOff val="35000"/>
                  </a:schemeClr>
                </a:solidFill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他の位置情報企業</a:t>
            </a:r>
            <a:r>
              <a:rPr kumimoji="0" lang="en-US" altLang="ja-JP" sz="14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 (GPS</a:t>
            </a:r>
            <a:r>
              <a:rPr kumimoji="0" lang="ja-JP" altLang="en-US" sz="1400" kern="0">
                <a:solidFill>
                  <a:schemeClr val="tx1">
                    <a:lumMod val="65000"/>
                    <a:lumOff val="35000"/>
                  </a:schemeClr>
                </a:solidFill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ベース</a:t>
            </a:r>
            <a:r>
              <a:rPr kumimoji="0" lang="en-US" altLang="ja-JP" sz="14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)</a:t>
            </a:r>
            <a:endParaRPr kumimoji="0" lang="ja-JP" altLang="en-US" sz="1400" kern="0" dirty="0">
              <a:solidFill>
                <a:schemeClr val="tx1">
                  <a:lumMod val="65000"/>
                  <a:lumOff val="35000"/>
                </a:schemeClr>
              </a:solidFill>
              <a:latin typeface="Noto Sans CJK JP Regular" panose="020B0500000000000000" pitchFamily="34" charset="-128"/>
              <a:ea typeface="Noto Sans CJK JP Regular" panose="020B0500000000000000" pitchFamily="34" charset="-128"/>
            </a:endParaRPr>
          </a:p>
        </p:txBody>
      </p:sp>
      <p:sp>
        <p:nvSpPr>
          <p:cNvPr id="25" name="object 8">
            <a:extLst>
              <a:ext uri="{FF2B5EF4-FFF2-40B4-BE49-F238E27FC236}">
                <a16:creationId xmlns:a16="http://schemas.microsoft.com/office/drawing/2014/main" id="{114E76AE-765B-C64F-B8FC-9DF1A90BD5C2}"/>
              </a:ext>
            </a:extLst>
          </p:cNvPr>
          <p:cNvSpPr/>
          <p:nvPr/>
        </p:nvSpPr>
        <p:spPr>
          <a:xfrm>
            <a:off x="1968798" y="3740885"/>
            <a:ext cx="3810000" cy="8894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 anchor="ctr"/>
          <a:lstStyle/>
          <a:p>
            <a:r>
              <a:rPr lang="ja-JP" altLang="en-US" sz="1200"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・</a:t>
            </a:r>
            <a:r>
              <a:rPr lang="en-US" altLang="ja-JP" sz="1200" dirty="0">
                <a:solidFill>
                  <a:srgbClr val="FF0000"/>
                </a:solidFill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web</a:t>
            </a:r>
            <a:r>
              <a:rPr lang="ja-JP" altLang="en-US" sz="1200">
                <a:solidFill>
                  <a:srgbClr val="FF0000"/>
                </a:solidFill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面とアプリ面の両方で高リーチ</a:t>
            </a:r>
            <a:br>
              <a:rPr lang="en-US" altLang="ja-JP" sz="1200" dirty="0"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</a:br>
            <a:r>
              <a:rPr lang="ja-JP" altLang="en-US" sz="1200"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・</a:t>
            </a:r>
            <a:r>
              <a:rPr lang="en-US" altLang="ja-JP" sz="1200" dirty="0"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Softbank</a:t>
            </a:r>
            <a:r>
              <a:rPr lang="ja-JP" altLang="en-US" sz="1200"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ユーザーのみだが、</a:t>
            </a:r>
            <a:endParaRPr lang="en-US" altLang="ja-JP" sz="1200" dirty="0">
              <a:latin typeface="Noto Sans CJK JP Regular" panose="020B0500000000000000" pitchFamily="34" charset="-128"/>
              <a:ea typeface="Noto Sans CJK JP Regular" panose="020B0500000000000000" pitchFamily="34" charset="-128"/>
            </a:endParaRPr>
          </a:p>
          <a:p>
            <a:r>
              <a:rPr lang="ja-JP" altLang="en-US" sz="1200"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　実際の配信</a:t>
            </a:r>
            <a:r>
              <a:rPr lang="en-US" altLang="ja-JP" sz="1200" dirty="0"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UU</a:t>
            </a:r>
            <a:r>
              <a:rPr lang="ja-JP" altLang="en-US" sz="1200"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数は</a:t>
            </a:r>
            <a:r>
              <a:rPr lang="en-US" altLang="ja-JP" sz="1200" dirty="0"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GPS</a:t>
            </a:r>
            <a:r>
              <a:rPr lang="ja-JP" altLang="en-US" sz="1200"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比で「</a:t>
            </a:r>
            <a:r>
              <a:rPr lang="en-US" altLang="ja-JP" sz="1200" dirty="0"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-20%〜+150%</a:t>
            </a:r>
            <a:r>
              <a:rPr lang="ja-JP" altLang="en-US" sz="1200"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」</a:t>
            </a:r>
            <a:endParaRPr sz="1200" dirty="0">
              <a:latin typeface="Noto Sans CJK JP Regular" panose="020B0500000000000000" pitchFamily="34" charset="-128"/>
              <a:ea typeface="Noto Sans CJK JP Regular" panose="020B0500000000000000" pitchFamily="34" charset="-128"/>
            </a:endParaRPr>
          </a:p>
        </p:txBody>
      </p:sp>
      <p:sp>
        <p:nvSpPr>
          <p:cNvPr id="26" name="object 8">
            <a:extLst>
              <a:ext uri="{FF2B5EF4-FFF2-40B4-BE49-F238E27FC236}">
                <a16:creationId xmlns:a16="http://schemas.microsoft.com/office/drawing/2014/main" id="{9936E980-A253-4D4A-B39D-B7FA2E95716C}"/>
              </a:ext>
            </a:extLst>
          </p:cNvPr>
          <p:cNvSpPr/>
          <p:nvPr/>
        </p:nvSpPr>
        <p:spPr>
          <a:xfrm>
            <a:off x="5908158" y="3740885"/>
            <a:ext cx="3810000" cy="8894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 anchor="ctr"/>
          <a:lstStyle/>
          <a:p>
            <a:r>
              <a:rPr lang="ja-JP" altLang="en-US" sz="1200"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・ドコモ</a:t>
            </a:r>
            <a:r>
              <a:rPr lang="en-US" altLang="ja-JP" sz="1200" dirty="0"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 / au</a:t>
            </a:r>
            <a:r>
              <a:rPr lang="ja-JP" altLang="en-US" sz="1200"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ユーザーもいるが</a:t>
            </a:r>
            <a:br>
              <a:rPr lang="en-US" altLang="ja-JP" sz="1200" dirty="0"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</a:br>
            <a:r>
              <a:rPr lang="ja-JP" altLang="en-US" sz="1200"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・</a:t>
            </a:r>
            <a:r>
              <a:rPr lang="ja-JP" altLang="en-US" sz="1200">
                <a:solidFill>
                  <a:srgbClr val="FF0000"/>
                </a:solidFill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アプリ面がほとんどのため、低リーチ</a:t>
            </a:r>
            <a:endParaRPr sz="1200" dirty="0">
              <a:solidFill>
                <a:srgbClr val="FF0000"/>
              </a:solidFill>
              <a:latin typeface="Noto Sans CJK JP Regular" panose="020B0500000000000000" pitchFamily="34" charset="-128"/>
              <a:ea typeface="Noto Sans CJK JP Regular" panose="020B0500000000000000" pitchFamily="34" charset="-128"/>
            </a:endParaRPr>
          </a:p>
        </p:txBody>
      </p:sp>
      <p:sp>
        <p:nvSpPr>
          <p:cNvPr id="27" name="object 8">
            <a:extLst>
              <a:ext uri="{FF2B5EF4-FFF2-40B4-BE49-F238E27FC236}">
                <a16:creationId xmlns:a16="http://schemas.microsoft.com/office/drawing/2014/main" id="{6591A632-9ECC-224D-BC52-038549E0FAB9}"/>
              </a:ext>
            </a:extLst>
          </p:cNvPr>
          <p:cNvSpPr/>
          <p:nvPr/>
        </p:nvSpPr>
        <p:spPr>
          <a:xfrm>
            <a:off x="395182" y="3740885"/>
            <a:ext cx="1447800" cy="88941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lIns="0" tIns="0" rIns="0" bIns="0" rtlCol="0" anchor="ctr"/>
          <a:lstStyle/>
          <a:p>
            <a:pPr algn="ctr"/>
            <a:r>
              <a:rPr lang="ja-JP" altLang="en-US" sz="1400"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配信先</a:t>
            </a:r>
            <a:endParaRPr sz="1400" dirty="0">
              <a:latin typeface="Noto Sans CJK JP Regular" panose="020B0500000000000000" pitchFamily="34" charset="-128"/>
              <a:ea typeface="Noto Sans CJK JP Regular" panose="020B0500000000000000" pitchFamily="34" charset="-128"/>
            </a:endParaRPr>
          </a:p>
        </p:txBody>
      </p:sp>
      <p:sp>
        <p:nvSpPr>
          <p:cNvPr id="28" name="object 8">
            <a:extLst>
              <a:ext uri="{FF2B5EF4-FFF2-40B4-BE49-F238E27FC236}">
                <a16:creationId xmlns:a16="http://schemas.microsoft.com/office/drawing/2014/main" id="{7BD7B0A6-4721-6E48-9B1E-3A6FEBAFBA33}"/>
              </a:ext>
            </a:extLst>
          </p:cNvPr>
          <p:cNvSpPr/>
          <p:nvPr/>
        </p:nvSpPr>
        <p:spPr>
          <a:xfrm>
            <a:off x="1968798" y="4719685"/>
            <a:ext cx="3810000" cy="5855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 anchor="ctr"/>
          <a:lstStyle/>
          <a:p>
            <a:r>
              <a:rPr lang="ja-JP" altLang="en-US" sz="1200"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・</a:t>
            </a:r>
            <a:r>
              <a:rPr lang="en-US" altLang="ja-JP" sz="1200" dirty="0"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Wi-Fi</a:t>
            </a:r>
            <a:r>
              <a:rPr lang="ja-JP" altLang="en-US" sz="1200"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を活用した検知</a:t>
            </a:r>
            <a:r>
              <a:rPr lang="ja-JP" altLang="en-US" sz="1050" u="sng">
                <a:solidFill>
                  <a:srgbClr val="FF0000"/>
                </a:solidFill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（</a:t>
            </a:r>
            <a:r>
              <a:rPr lang="en-US" altLang="ja-JP" sz="1050" u="sng" dirty="0">
                <a:solidFill>
                  <a:srgbClr val="FF0000"/>
                </a:solidFill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※</a:t>
            </a:r>
            <a:r>
              <a:rPr lang="ja-JP" altLang="en-US" sz="1050" u="sng">
                <a:solidFill>
                  <a:srgbClr val="FF0000"/>
                </a:solidFill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電波強度の軸）</a:t>
            </a:r>
            <a:br>
              <a:rPr lang="en-US" altLang="ja-JP" sz="1200" dirty="0"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</a:br>
            <a:r>
              <a:rPr lang="ja-JP" altLang="en-US" sz="1200"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　→</a:t>
            </a:r>
            <a:r>
              <a:rPr lang="ja-JP" altLang="en-US" sz="900"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一定の電波強度</a:t>
            </a:r>
            <a:r>
              <a:rPr lang="en-US" altLang="ja-JP" sz="900" dirty="0"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 &amp; </a:t>
            </a:r>
            <a:r>
              <a:rPr lang="ja-JP" altLang="en-US" sz="900"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滞在時間を利用して誤検知を最小化</a:t>
            </a:r>
            <a:endParaRPr sz="900" dirty="0">
              <a:latin typeface="Noto Sans CJK JP Regular" panose="020B0500000000000000" pitchFamily="34" charset="-128"/>
              <a:ea typeface="Noto Sans CJK JP Regular" panose="020B0500000000000000" pitchFamily="34" charset="-128"/>
            </a:endParaRPr>
          </a:p>
        </p:txBody>
      </p:sp>
      <p:sp>
        <p:nvSpPr>
          <p:cNvPr id="29" name="object 8">
            <a:extLst>
              <a:ext uri="{FF2B5EF4-FFF2-40B4-BE49-F238E27FC236}">
                <a16:creationId xmlns:a16="http://schemas.microsoft.com/office/drawing/2014/main" id="{CE5781CB-0FCF-EB46-A2DC-B0F5F4C4C18E}"/>
              </a:ext>
            </a:extLst>
          </p:cNvPr>
          <p:cNvSpPr/>
          <p:nvPr/>
        </p:nvSpPr>
        <p:spPr>
          <a:xfrm>
            <a:off x="5908158" y="4719685"/>
            <a:ext cx="3810000" cy="5855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 anchor="ctr"/>
          <a:lstStyle/>
          <a:p>
            <a:r>
              <a:rPr lang="ja-JP" altLang="en-US" sz="1200"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・</a:t>
            </a:r>
            <a:r>
              <a:rPr lang="en-US" altLang="ja-JP" sz="1200" dirty="0"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GPS</a:t>
            </a:r>
            <a:r>
              <a:rPr lang="ja-JP" altLang="en-US" sz="1200"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を活用した検知</a:t>
            </a:r>
            <a:r>
              <a:rPr lang="ja-JP" altLang="en-US" sz="1050" u="sng">
                <a:solidFill>
                  <a:srgbClr val="FF0000"/>
                </a:solidFill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（</a:t>
            </a:r>
            <a:r>
              <a:rPr lang="en-US" altLang="ja-JP" sz="1050" u="sng" dirty="0">
                <a:solidFill>
                  <a:srgbClr val="FF0000"/>
                </a:solidFill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※</a:t>
            </a:r>
            <a:r>
              <a:rPr lang="ja-JP" altLang="en-US" sz="1050" u="sng">
                <a:solidFill>
                  <a:srgbClr val="FF0000"/>
                </a:solidFill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距離の軸）</a:t>
            </a:r>
            <a:br>
              <a:rPr lang="en-US" altLang="ja-JP" sz="1050" u="sng" dirty="0"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</a:br>
            <a:r>
              <a:rPr lang="en-US" altLang="ja-JP" sz="1200" dirty="0"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 </a:t>
            </a:r>
            <a:r>
              <a:rPr lang="ja-JP" altLang="en-US" sz="1200"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　→</a:t>
            </a:r>
            <a:r>
              <a:rPr lang="ja-JP" altLang="en-US" sz="900"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半径</a:t>
            </a:r>
            <a:r>
              <a:rPr lang="en-US" altLang="ja-JP" sz="900" dirty="0"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30m</a:t>
            </a:r>
            <a:r>
              <a:rPr lang="ja-JP" altLang="en-US" sz="900"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以内</a:t>
            </a:r>
            <a:r>
              <a:rPr lang="en-US" altLang="ja-JP" sz="900" dirty="0"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 / </a:t>
            </a:r>
            <a:r>
              <a:rPr lang="ja-JP" altLang="en-US" sz="900"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ジオフェンス</a:t>
            </a:r>
            <a:r>
              <a:rPr lang="en-US" altLang="ja-JP" sz="900" dirty="0"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 </a:t>
            </a:r>
            <a:r>
              <a:rPr lang="en-US" altLang="ja-JP" sz="900" dirty="0" err="1"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etc</a:t>
            </a:r>
            <a:r>
              <a:rPr lang="ja-JP" altLang="en-US" sz="900"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のため、あくまで</a:t>
            </a:r>
            <a:br>
              <a:rPr lang="en-US" altLang="ja-JP" sz="900" dirty="0"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</a:br>
            <a:r>
              <a:rPr lang="ja-JP" altLang="en-US" sz="900"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　　　その範囲の中にいたら「来店」と判定するため、誤検知が多い</a:t>
            </a:r>
            <a:endParaRPr sz="900" dirty="0">
              <a:latin typeface="Noto Sans CJK JP Regular" panose="020B0500000000000000" pitchFamily="34" charset="-128"/>
              <a:ea typeface="Noto Sans CJK JP Regular" panose="020B0500000000000000" pitchFamily="34" charset="-128"/>
            </a:endParaRPr>
          </a:p>
        </p:txBody>
      </p:sp>
      <p:sp>
        <p:nvSpPr>
          <p:cNvPr id="30" name="object 8">
            <a:extLst>
              <a:ext uri="{FF2B5EF4-FFF2-40B4-BE49-F238E27FC236}">
                <a16:creationId xmlns:a16="http://schemas.microsoft.com/office/drawing/2014/main" id="{6B9AD636-8A98-B543-880C-14DB821FD862}"/>
              </a:ext>
            </a:extLst>
          </p:cNvPr>
          <p:cNvSpPr/>
          <p:nvPr/>
        </p:nvSpPr>
        <p:spPr>
          <a:xfrm>
            <a:off x="395182" y="4719685"/>
            <a:ext cx="1447800" cy="58552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lIns="0" tIns="0" rIns="0" bIns="0" rtlCol="0" anchor="ctr"/>
          <a:lstStyle/>
          <a:p>
            <a:pPr algn="ctr"/>
            <a:r>
              <a:rPr lang="ja-JP" altLang="en-US" sz="1400"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来店検知</a:t>
            </a:r>
            <a:br>
              <a:rPr lang="en-US" altLang="ja-JP" sz="1400" dirty="0"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</a:br>
            <a:r>
              <a:rPr lang="ja-JP" altLang="en-US" sz="1400"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精度</a:t>
            </a:r>
            <a:endParaRPr sz="1400" dirty="0">
              <a:latin typeface="Noto Sans CJK JP Regular" panose="020B0500000000000000" pitchFamily="34" charset="-128"/>
              <a:ea typeface="Noto Sans CJK JP Regular" panose="020B0500000000000000" pitchFamily="34" charset="-128"/>
            </a:endParaRPr>
          </a:p>
        </p:txBody>
      </p:sp>
      <p:sp>
        <p:nvSpPr>
          <p:cNvPr id="31" name="object 8">
            <a:extLst>
              <a:ext uri="{FF2B5EF4-FFF2-40B4-BE49-F238E27FC236}">
                <a16:creationId xmlns:a16="http://schemas.microsoft.com/office/drawing/2014/main" id="{88D5CF2C-001B-CA46-9DD4-FFC4F98184BE}"/>
              </a:ext>
            </a:extLst>
          </p:cNvPr>
          <p:cNvSpPr/>
          <p:nvPr/>
        </p:nvSpPr>
        <p:spPr>
          <a:xfrm>
            <a:off x="1968798" y="5394597"/>
            <a:ext cx="3810000" cy="5855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 anchor="ctr"/>
          <a:lstStyle/>
          <a:p>
            <a:r>
              <a:rPr lang="ja-JP" altLang="en-US" sz="1200"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・</a:t>
            </a:r>
            <a:r>
              <a:rPr lang="ja-JP" altLang="en-US" sz="1200" u="sng">
                <a:solidFill>
                  <a:srgbClr val="FF0000"/>
                </a:solidFill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店舗内</a:t>
            </a:r>
            <a:r>
              <a:rPr lang="ja-JP" altLang="en-US" sz="1200"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の検知に強い</a:t>
            </a:r>
            <a:endParaRPr lang="en-US" altLang="ja-JP" sz="1200" dirty="0">
              <a:latin typeface="Noto Sans CJK JP Regular" panose="020B0500000000000000" pitchFamily="34" charset="-128"/>
              <a:ea typeface="Noto Sans CJK JP Regular" panose="020B0500000000000000" pitchFamily="34" charset="-128"/>
            </a:endParaRPr>
          </a:p>
          <a:p>
            <a:r>
              <a:rPr lang="ja-JP" altLang="en-US" sz="1200"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・</a:t>
            </a:r>
            <a:r>
              <a:rPr lang="ja-JP" altLang="en-US" sz="1200">
                <a:solidFill>
                  <a:srgbClr val="FF0000"/>
                </a:solidFill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少額から来店計測可能</a:t>
            </a:r>
            <a:endParaRPr sz="1200" u="sng" dirty="0">
              <a:solidFill>
                <a:srgbClr val="FF0000"/>
              </a:solidFill>
              <a:latin typeface="Noto Sans CJK JP Regular" panose="020B0500000000000000" pitchFamily="34" charset="-128"/>
              <a:ea typeface="Noto Sans CJK JP Regular" panose="020B0500000000000000" pitchFamily="34" charset="-128"/>
            </a:endParaRPr>
          </a:p>
        </p:txBody>
      </p:sp>
      <p:sp>
        <p:nvSpPr>
          <p:cNvPr id="32" name="object 8">
            <a:extLst>
              <a:ext uri="{FF2B5EF4-FFF2-40B4-BE49-F238E27FC236}">
                <a16:creationId xmlns:a16="http://schemas.microsoft.com/office/drawing/2014/main" id="{CFD804D4-744E-6C42-AB27-D4D3E04FCDF1}"/>
              </a:ext>
            </a:extLst>
          </p:cNvPr>
          <p:cNvSpPr/>
          <p:nvPr/>
        </p:nvSpPr>
        <p:spPr>
          <a:xfrm>
            <a:off x="5908158" y="5394597"/>
            <a:ext cx="3810000" cy="5855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 anchor="ctr"/>
          <a:lstStyle/>
          <a:p>
            <a:r>
              <a:rPr lang="ja-JP" altLang="en-US" sz="1200"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・</a:t>
            </a:r>
            <a:r>
              <a:rPr lang="ja-JP" altLang="en-US" sz="1200" u="sng">
                <a:solidFill>
                  <a:srgbClr val="FF0000"/>
                </a:solidFill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屋外</a:t>
            </a:r>
            <a:r>
              <a:rPr lang="ja-JP" altLang="en-US" sz="1200"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での検知に強い</a:t>
            </a:r>
            <a:r>
              <a:rPr lang="ja-JP" altLang="en-US" sz="600"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（地図を見ながら目的地へ移動</a:t>
            </a:r>
            <a:r>
              <a:rPr lang="en-US" altLang="ja-JP" sz="600" dirty="0"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 </a:t>
            </a:r>
            <a:r>
              <a:rPr lang="en-US" altLang="ja-JP" sz="600" dirty="0" err="1"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etc</a:t>
            </a:r>
            <a:r>
              <a:rPr lang="ja-JP" altLang="en-US" sz="600"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）</a:t>
            </a:r>
            <a:endParaRPr lang="en-US" altLang="ja-JP" sz="600" dirty="0">
              <a:latin typeface="Noto Sans CJK JP Regular" panose="020B0500000000000000" pitchFamily="34" charset="-128"/>
              <a:ea typeface="Noto Sans CJK JP Regular" panose="020B0500000000000000" pitchFamily="34" charset="-128"/>
            </a:endParaRPr>
          </a:p>
          <a:p>
            <a:r>
              <a:rPr lang="ja-JP" altLang="en-US" sz="1200"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・</a:t>
            </a:r>
            <a:r>
              <a:rPr lang="ja-JP" altLang="en-US" sz="1200">
                <a:solidFill>
                  <a:srgbClr val="FF0000"/>
                </a:solidFill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来店計測時は、各社とも予算規模が大きめの傾向</a:t>
            </a:r>
            <a:endParaRPr sz="1200" dirty="0">
              <a:solidFill>
                <a:srgbClr val="FF0000"/>
              </a:solidFill>
              <a:latin typeface="Noto Sans CJK JP Regular" panose="020B0500000000000000" pitchFamily="34" charset="-128"/>
              <a:ea typeface="Noto Sans CJK JP Regular" panose="020B0500000000000000" pitchFamily="34" charset="-128"/>
            </a:endParaRPr>
          </a:p>
        </p:txBody>
      </p:sp>
      <p:sp>
        <p:nvSpPr>
          <p:cNvPr id="33" name="object 8">
            <a:extLst>
              <a:ext uri="{FF2B5EF4-FFF2-40B4-BE49-F238E27FC236}">
                <a16:creationId xmlns:a16="http://schemas.microsoft.com/office/drawing/2014/main" id="{42A3A73F-1631-4944-A659-2EDFC6F6210B}"/>
              </a:ext>
            </a:extLst>
          </p:cNvPr>
          <p:cNvSpPr/>
          <p:nvPr/>
        </p:nvSpPr>
        <p:spPr>
          <a:xfrm>
            <a:off x="395182" y="5394597"/>
            <a:ext cx="1447800" cy="58552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lIns="0" tIns="0" rIns="0" bIns="0" rtlCol="0" anchor="ctr"/>
          <a:lstStyle/>
          <a:p>
            <a:pPr algn="ctr"/>
            <a:r>
              <a:rPr lang="ja-JP" altLang="en-US" sz="1400"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特徴</a:t>
            </a:r>
            <a:endParaRPr sz="1400" dirty="0">
              <a:latin typeface="Noto Sans CJK JP Regular" panose="020B0500000000000000" pitchFamily="34" charset="-128"/>
              <a:ea typeface="Noto Sans CJK JP Regular" panose="020B0500000000000000" pitchFamily="34" charset="-128"/>
            </a:endParaRPr>
          </a:p>
        </p:txBody>
      </p:sp>
      <p:sp>
        <p:nvSpPr>
          <p:cNvPr id="34" name="object 7">
            <a:extLst>
              <a:ext uri="{FF2B5EF4-FFF2-40B4-BE49-F238E27FC236}">
                <a16:creationId xmlns:a16="http://schemas.microsoft.com/office/drawing/2014/main" id="{5179D5AE-6DAF-524C-A36E-7A4CE4C5F86F}"/>
              </a:ext>
            </a:extLst>
          </p:cNvPr>
          <p:cNvSpPr txBox="1">
            <a:spLocks/>
          </p:cNvSpPr>
          <p:nvPr/>
        </p:nvSpPr>
        <p:spPr>
          <a:xfrm>
            <a:off x="886793" y="1644074"/>
            <a:ext cx="813618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Microsoft JhengHei"/>
                <a:ea typeface="+mj-ea"/>
                <a:cs typeface="Microsoft JhengHei"/>
              </a:defRPr>
            </a:lvl1pPr>
          </a:lstStyle>
          <a:p>
            <a:pPr marL="12700">
              <a:spcBef>
                <a:spcPts val="100"/>
              </a:spcBef>
            </a:pPr>
            <a:r>
              <a:rPr kumimoji="0" lang="ja-JP" altLang="en-US" sz="1800" kern="0">
                <a:solidFill>
                  <a:srgbClr val="002060"/>
                </a:solidFill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・</a:t>
            </a:r>
            <a:r>
              <a:rPr kumimoji="0" lang="en-US" altLang="ja-JP" sz="1800" kern="0" dirty="0">
                <a:solidFill>
                  <a:srgbClr val="002060"/>
                </a:solidFill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SB</a:t>
            </a:r>
            <a:r>
              <a:rPr kumimoji="0" lang="ja-JP" altLang="en-US" sz="1800" kern="0">
                <a:solidFill>
                  <a:srgbClr val="002060"/>
                </a:solidFill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のみだが、広告配信における実際のユーザーリーチ数は</a:t>
            </a:r>
            <a:r>
              <a:rPr kumimoji="0" lang="en-US" altLang="ja-JP" sz="1800" kern="0" dirty="0">
                <a:solidFill>
                  <a:srgbClr val="002060"/>
                </a:solidFill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GPS</a:t>
            </a:r>
            <a:r>
              <a:rPr kumimoji="0" lang="ja-JP" altLang="en-US" sz="1800" kern="0">
                <a:solidFill>
                  <a:srgbClr val="002060"/>
                </a:solidFill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比で大差なし</a:t>
            </a:r>
            <a:br>
              <a:rPr kumimoji="0" lang="en-US" altLang="ja-JP" sz="1800" kern="0" dirty="0">
                <a:solidFill>
                  <a:srgbClr val="002060"/>
                </a:solidFill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</a:br>
            <a:r>
              <a:rPr kumimoji="0" lang="ja-JP" altLang="en-US" sz="1800" kern="0">
                <a:solidFill>
                  <a:srgbClr val="002060"/>
                </a:solidFill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・</a:t>
            </a:r>
            <a:r>
              <a:rPr kumimoji="0" lang="en-US" altLang="ja-JP" sz="1800" kern="0" dirty="0">
                <a:solidFill>
                  <a:srgbClr val="002060"/>
                </a:solidFill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Wi-Fi</a:t>
            </a:r>
            <a:r>
              <a:rPr kumimoji="0" lang="ja-JP" altLang="en-US" sz="1800" kern="0">
                <a:solidFill>
                  <a:srgbClr val="002060"/>
                </a:solidFill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を活用した高精度な来店者検知が可能</a:t>
            </a:r>
            <a:r>
              <a:rPr kumimoji="0" lang="en-US" altLang="ja-JP" sz="1800" kern="0" dirty="0">
                <a:solidFill>
                  <a:srgbClr val="002060"/>
                </a:solidFill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 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AAAE3F73-062D-4447-946E-A4F204CD3E91}"/>
              </a:ext>
            </a:extLst>
          </p:cNvPr>
          <p:cNvSpPr txBox="1"/>
          <p:nvPr/>
        </p:nvSpPr>
        <p:spPr>
          <a:xfrm>
            <a:off x="395182" y="723014"/>
            <a:ext cx="8419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/>
              <a:t>■シナラ社と提携し、</a:t>
            </a:r>
            <a:r>
              <a:rPr lang="ja-JP" altLang="en-US"/>
              <a:t>日本初の</a:t>
            </a:r>
            <a:r>
              <a:rPr kumimoji="1" lang="ja-JP" altLang="en-US"/>
              <a:t>広告配信「集客スコアリング」を開始しています。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886AAE3A-D17B-AE4D-8966-3D539F3841A4}"/>
              </a:ext>
            </a:extLst>
          </p:cNvPr>
          <p:cNvSpPr txBox="1"/>
          <p:nvPr/>
        </p:nvSpPr>
        <p:spPr>
          <a:xfrm>
            <a:off x="633889" y="1076041"/>
            <a:ext cx="8537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/>
              <a:t>シナラ社は、日本で唯一の</a:t>
            </a:r>
            <a:r>
              <a:rPr kumimoji="1" lang="en-US" altLang="ja-JP" dirty="0" err="1"/>
              <a:t>WiFi</a:t>
            </a:r>
            <a:r>
              <a:rPr kumimoji="1" lang="ja-JP" altLang="en-US"/>
              <a:t>（</a:t>
            </a:r>
            <a:r>
              <a:rPr kumimoji="1" lang="en-US" altLang="ja-JP" dirty="0"/>
              <a:t>Softbank</a:t>
            </a:r>
            <a:r>
              <a:rPr kumimoji="1" lang="ja-JP" altLang="en-US"/>
              <a:t>）による位置情報広告の配信会社です。</a:t>
            </a:r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AE1B3FF7-0592-DE40-95DB-8D43782AC93B}"/>
              </a:ext>
            </a:extLst>
          </p:cNvPr>
          <p:cNvSpPr/>
          <p:nvPr/>
        </p:nvSpPr>
        <p:spPr>
          <a:xfrm>
            <a:off x="0" y="0"/>
            <a:ext cx="9906000" cy="200722"/>
          </a:xfrm>
          <a:prstGeom prst="rect">
            <a:avLst/>
          </a:prstGeom>
          <a:solidFill>
            <a:srgbClr val="C835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7" name="直線コネクタ 36">
            <a:extLst>
              <a:ext uri="{FF2B5EF4-FFF2-40B4-BE49-F238E27FC236}">
                <a16:creationId xmlns:a16="http://schemas.microsoft.com/office/drawing/2014/main" id="{00105738-1F93-8B4A-B9E6-CDD57BFC99B2}"/>
              </a:ext>
            </a:extLst>
          </p:cNvPr>
          <p:cNvCxnSpPr/>
          <p:nvPr/>
        </p:nvCxnSpPr>
        <p:spPr>
          <a:xfrm>
            <a:off x="382772" y="584789"/>
            <a:ext cx="933538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BA6EE49B-E88B-E14D-8273-92D32673C327}"/>
              </a:ext>
            </a:extLst>
          </p:cNvPr>
          <p:cNvSpPr txBox="1"/>
          <p:nvPr/>
        </p:nvSpPr>
        <p:spPr>
          <a:xfrm>
            <a:off x="382771" y="227479"/>
            <a:ext cx="6794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latin typeface="+mj-ea"/>
              </a:rPr>
              <a:t>FACE7 </a:t>
            </a:r>
            <a:r>
              <a:rPr lang="en-US" altLang="ja-JP" dirty="0" err="1">
                <a:latin typeface="+mj-ea"/>
              </a:rPr>
              <a:t>WiFi</a:t>
            </a:r>
            <a:r>
              <a:rPr lang="ja-JP" altLang="en-US">
                <a:latin typeface="+mj-ea"/>
              </a:rPr>
              <a:t>を活用した位置情報広告と集客スコアリング</a:t>
            </a:r>
          </a:p>
        </p:txBody>
      </p:sp>
      <p:pic>
        <p:nvPicPr>
          <p:cNvPr id="40" name="図 39">
            <a:extLst>
              <a:ext uri="{FF2B5EF4-FFF2-40B4-BE49-F238E27FC236}">
                <a16:creationId xmlns:a16="http://schemas.microsoft.com/office/drawing/2014/main" id="{073E25CC-F074-BC4C-BF1F-013AA2ED02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1053" y="217014"/>
            <a:ext cx="1741956" cy="348391"/>
          </a:xfrm>
          <a:prstGeom prst="rect">
            <a:avLst/>
          </a:prstGeom>
        </p:spPr>
      </p:pic>
      <p:pic>
        <p:nvPicPr>
          <p:cNvPr id="35" name="図 34">
            <a:extLst>
              <a:ext uri="{FF2B5EF4-FFF2-40B4-BE49-F238E27FC236}">
                <a16:creationId xmlns:a16="http://schemas.microsoft.com/office/drawing/2014/main" id="{FB2DB611-A2C4-F944-8E64-92A8C0A1EB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5036" y="6449803"/>
            <a:ext cx="1337288" cy="335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285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4202</TotalTime>
  <Words>1582</Words>
  <Application>Microsoft Macintosh PowerPoint</Application>
  <PresentationFormat>A4 210 x 297 mm</PresentationFormat>
  <Paragraphs>232</Paragraphs>
  <Slides>13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13</vt:i4>
      </vt:variant>
    </vt:vector>
  </HeadingPairs>
  <TitlesOfParts>
    <vt:vector size="21" baseType="lpstr">
      <vt:lpstr>Microsoft JhengHei</vt:lpstr>
      <vt:lpstr>Noto Sans CJK JP Regular</vt:lpstr>
      <vt:lpstr>メイリオ</vt:lpstr>
      <vt:lpstr>メイリオ</vt:lpstr>
      <vt:lpstr>游ゴシック</vt:lpstr>
      <vt:lpstr>Arial</vt:lpstr>
      <vt:lpstr>Calibri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原田 光治</dc:creator>
  <cp:lastModifiedBy>Microsoft Office User</cp:lastModifiedBy>
  <cp:revision>246</cp:revision>
  <dcterms:created xsi:type="dcterms:W3CDTF">2019-12-21T01:17:13Z</dcterms:created>
  <dcterms:modified xsi:type="dcterms:W3CDTF">2020-03-25T06:32:31Z</dcterms:modified>
</cp:coreProperties>
</file>