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718"/>
    <p:restoredTop sz="94628"/>
  </p:normalViewPr>
  <p:slideViewPr>
    <p:cSldViewPr snapToGrid="0" snapToObjects="1" showGuides="1">
      <p:cViewPr varScale="1">
        <p:scale>
          <a:sx n="119" d="100"/>
          <a:sy n="119" d="100"/>
        </p:scale>
        <p:origin x="360" y="192"/>
      </p:cViewPr>
      <p:guideLst>
        <p:guide orient="horz" pos="2137"/>
        <p:guide pos="38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760C05-B0D8-3F42-A8CE-375AF11A5AC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5EE19E2-C2AB-CE48-89F9-490F68B066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F062418-DAF4-1845-9AC2-AC5418C88EAA}"/>
              </a:ext>
            </a:extLst>
          </p:cNvPr>
          <p:cNvSpPr>
            <a:spLocks noGrp="1"/>
          </p:cNvSpPr>
          <p:nvPr>
            <p:ph type="dt" sz="half" idx="10"/>
          </p:nvPr>
        </p:nvSpPr>
        <p:spPr/>
        <p:txBody>
          <a:bodyPr/>
          <a:lstStyle/>
          <a:p>
            <a:fld id="{C5B723CF-E3BF-FD41-97A6-8C0D36107AC2}" type="datetimeFigureOut">
              <a:rPr kumimoji="1" lang="ja-JP" altLang="en-US" smtClean="0"/>
              <a:t>2019/6/17</a:t>
            </a:fld>
            <a:endParaRPr kumimoji="1" lang="ja-JP" altLang="en-US"/>
          </a:p>
        </p:txBody>
      </p:sp>
      <p:sp>
        <p:nvSpPr>
          <p:cNvPr id="5" name="フッター プレースホルダー 4">
            <a:extLst>
              <a:ext uri="{FF2B5EF4-FFF2-40B4-BE49-F238E27FC236}">
                <a16:creationId xmlns:a16="http://schemas.microsoft.com/office/drawing/2014/main" id="{04179E02-435D-7845-8D6B-596FA44DB86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E8562B8-5CD0-0742-B3C2-289EC55E2EB8}"/>
              </a:ext>
            </a:extLst>
          </p:cNvPr>
          <p:cNvSpPr>
            <a:spLocks noGrp="1"/>
          </p:cNvSpPr>
          <p:nvPr>
            <p:ph type="sldNum" sz="quarter" idx="12"/>
          </p:nvPr>
        </p:nvSpPr>
        <p:spPr/>
        <p:txBody>
          <a:bodyPr/>
          <a:lstStyle/>
          <a:p>
            <a:fld id="{11FA7C0C-26AD-5D45-8D2C-E84BA03DF22D}" type="slidenum">
              <a:rPr kumimoji="1" lang="ja-JP" altLang="en-US" smtClean="0"/>
              <a:t>‹#›</a:t>
            </a:fld>
            <a:endParaRPr kumimoji="1" lang="ja-JP" altLang="en-US"/>
          </a:p>
        </p:txBody>
      </p:sp>
    </p:spTree>
    <p:extLst>
      <p:ext uri="{BB962C8B-B14F-4D97-AF65-F5344CB8AC3E}">
        <p14:creationId xmlns:p14="http://schemas.microsoft.com/office/powerpoint/2010/main" val="2183345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90B5EC-73A3-5846-B329-5127C8F6106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4D6467D-2918-054A-8898-5EB47CFE5310}"/>
              </a:ext>
            </a:extLst>
          </p:cNvPr>
          <p:cNvSpPr>
            <a:spLocks noGrp="1"/>
          </p:cNvSpPr>
          <p:nvPr>
            <p:ph type="body" orient="vert" idx="1"/>
          </p:nvPr>
        </p:nvSpPr>
        <p:spPr/>
        <p:txBody>
          <a:bodyPr vert="eaVert"/>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1EF86D5-4FAE-0C4D-9882-CAF10E3301C0}"/>
              </a:ext>
            </a:extLst>
          </p:cNvPr>
          <p:cNvSpPr>
            <a:spLocks noGrp="1"/>
          </p:cNvSpPr>
          <p:nvPr>
            <p:ph type="dt" sz="half" idx="10"/>
          </p:nvPr>
        </p:nvSpPr>
        <p:spPr/>
        <p:txBody>
          <a:bodyPr/>
          <a:lstStyle/>
          <a:p>
            <a:fld id="{C5B723CF-E3BF-FD41-97A6-8C0D36107AC2}" type="datetimeFigureOut">
              <a:rPr kumimoji="1" lang="ja-JP" altLang="en-US" smtClean="0"/>
              <a:t>2019/6/17</a:t>
            </a:fld>
            <a:endParaRPr kumimoji="1" lang="ja-JP" altLang="en-US"/>
          </a:p>
        </p:txBody>
      </p:sp>
      <p:sp>
        <p:nvSpPr>
          <p:cNvPr id="5" name="フッター プレースホルダー 4">
            <a:extLst>
              <a:ext uri="{FF2B5EF4-FFF2-40B4-BE49-F238E27FC236}">
                <a16:creationId xmlns:a16="http://schemas.microsoft.com/office/drawing/2014/main" id="{0BC86077-3540-2349-9DB8-76B696F448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EB1C217-7722-334F-BAF4-8F26FCF0F349}"/>
              </a:ext>
            </a:extLst>
          </p:cNvPr>
          <p:cNvSpPr>
            <a:spLocks noGrp="1"/>
          </p:cNvSpPr>
          <p:nvPr>
            <p:ph type="sldNum" sz="quarter" idx="12"/>
          </p:nvPr>
        </p:nvSpPr>
        <p:spPr/>
        <p:txBody>
          <a:bodyPr/>
          <a:lstStyle/>
          <a:p>
            <a:fld id="{11FA7C0C-26AD-5D45-8D2C-E84BA03DF22D}" type="slidenum">
              <a:rPr kumimoji="1" lang="ja-JP" altLang="en-US" smtClean="0"/>
              <a:t>‹#›</a:t>
            </a:fld>
            <a:endParaRPr kumimoji="1" lang="ja-JP" altLang="en-US"/>
          </a:p>
        </p:txBody>
      </p:sp>
    </p:spTree>
    <p:extLst>
      <p:ext uri="{BB962C8B-B14F-4D97-AF65-F5344CB8AC3E}">
        <p14:creationId xmlns:p14="http://schemas.microsoft.com/office/powerpoint/2010/main" val="3431491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53E794D-7BDA-034E-830C-05802E8A86E4}"/>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57A9D87-9FD4-6C42-AFA5-F39BB5F218C0}"/>
              </a:ext>
            </a:extLst>
          </p:cNvPr>
          <p:cNvSpPr>
            <a:spLocks noGrp="1"/>
          </p:cNvSpPr>
          <p:nvPr>
            <p:ph type="body" orient="vert" idx="1"/>
          </p:nvPr>
        </p:nvSpPr>
        <p:spPr>
          <a:xfrm>
            <a:off x="838200" y="365125"/>
            <a:ext cx="7734300" cy="5811838"/>
          </a:xfrm>
        </p:spPr>
        <p:txBody>
          <a:bodyPr vert="eaVert"/>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D28FC56-21C0-4244-8506-2B2C3203CB5A}"/>
              </a:ext>
            </a:extLst>
          </p:cNvPr>
          <p:cNvSpPr>
            <a:spLocks noGrp="1"/>
          </p:cNvSpPr>
          <p:nvPr>
            <p:ph type="dt" sz="half" idx="10"/>
          </p:nvPr>
        </p:nvSpPr>
        <p:spPr/>
        <p:txBody>
          <a:bodyPr/>
          <a:lstStyle/>
          <a:p>
            <a:fld id="{C5B723CF-E3BF-FD41-97A6-8C0D36107AC2}" type="datetimeFigureOut">
              <a:rPr kumimoji="1" lang="ja-JP" altLang="en-US" smtClean="0"/>
              <a:t>2019/6/17</a:t>
            </a:fld>
            <a:endParaRPr kumimoji="1" lang="ja-JP" altLang="en-US"/>
          </a:p>
        </p:txBody>
      </p:sp>
      <p:sp>
        <p:nvSpPr>
          <p:cNvPr id="5" name="フッター プレースホルダー 4">
            <a:extLst>
              <a:ext uri="{FF2B5EF4-FFF2-40B4-BE49-F238E27FC236}">
                <a16:creationId xmlns:a16="http://schemas.microsoft.com/office/drawing/2014/main" id="{F1659570-7FEA-CD4A-9CF1-E0926B4CC27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B663F7E-E0F2-2B42-9754-0640F0E1F1C8}"/>
              </a:ext>
            </a:extLst>
          </p:cNvPr>
          <p:cNvSpPr>
            <a:spLocks noGrp="1"/>
          </p:cNvSpPr>
          <p:nvPr>
            <p:ph type="sldNum" sz="quarter" idx="12"/>
          </p:nvPr>
        </p:nvSpPr>
        <p:spPr/>
        <p:txBody>
          <a:bodyPr/>
          <a:lstStyle/>
          <a:p>
            <a:fld id="{11FA7C0C-26AD-5D45-8D2C-E84BA03DF22D}" type="slidenum">
              <a:rPr kumimoji="1" lang="ja-JP" altLang="en-US" smtClean="0"/>
              <a:t>‹#›</a:t>
            </a:fld>
            <a:endParaRPr kumimoji="1" lang="ja-JP" altLang="en-US"/>
          </a:p>
        </p:txBody>
      </p:sp>
    </p:spTree>
    <p:extLst>
      <p:ext uri="{BB962C8B-B14F-4D97-AF65-F5344CB8AC3E}">
        <p14:creationId xmlns:p14="http://schemas.microsoft.com/office/powerpoint/2010/main" val="3325559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8FDE377-0A31-2E47-BCB2-35E33B39179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40BAC4A-B79F-1944-AFE3-E15D227F6FF7}"/>
              </a:ext>
            </a:extLst>
          </p:cNvPr>
          <p:cNvSpPr>
            <a:spLocks noGrp="1"/>
          </p:cNvSpPr>
          <p:nvPr>
            <p:ph idx="1"/>
          </p:nvPr>
        </p:nvSpPr>
        <p:spPr/>
        <p:txBody>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50395D4-BA10-6743-AEAA-5ADAEBF186A2}"/>
              </a:ext>
            </a:extLst>
          </p:cNvPr>
          <p:cNvSpPr>
            <a:spLocks noGrp="1"/>
          </p:cNvSpPr>
          <p:nvPr>
            <p:ph type="dt" sz="half" idx="10"/>
          </p:nvPr>
        </p:nvSpPr>
        <p:spPr/>
        <p:txBody>
          <a:bodyPr/>
          <a:lstStyle/>
          <a:p>
            <a:fld id="{C5B723CF-E3BF-FD41-97A6-8C0D36107AC2}" type="datetimeFigureOut">
              <a:rPr kumimoji="1" lang="ja-JP" altLang="en-US" smtClean="0"/>
              <a:t>2019/6/17</a:t>
            </a:fld>
            <a:endParaRPr kumimoji="1" lang="ja-JP" altLang="en-US"/>
          </a:p>
        </p:txBody>
      </p:sp>
      <p:sp>
        <p:nvSpPr>
          <p:cNvPr id="5" name="フッター プレースホルダー 4">
            <a:extLst>
              <a:ext uri="{FF2B5EF4-FFF2-40B4-BE49-F238E27FC236}">
                <a16:creationId xmlns:a16="http://schemas.microsoft.com/office/drawing/2014/main" id="{7A19FE46-6BF4-9A46-88E3-6E05065BD86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C6FE6A8-23A6-9B4D-BF21-0851160EEBD1}"/>
              </a:ext>
            </a:extLst>
          </p:cNvPr>
          <p:cNvSpPr>
            <a:spLocks noGrp="1"/>
          </p:cNvSpPr>
          <p:nvPr>
            <p:ph type="sldNum" sz="quarter" idx="12"/>
          </p:nvPr>
        </p:nvSpPr>
        <p:spPr/>
        <p:txBody>
          <a:bodyPr/>
          <a:lstStyle/>
          <a:p>
            <a:fld id="{11FA7C0C-26AD-5D45-8D2C-E84BA03DF22D}" type="slidenum">
              <a:rPr kumimoji="1" lang="ja-JP" altLang="en-US" smtClean="0"/>
              <a:t>‹#›</a:t>
            </a:fld>
            <a:endParaRPr kumimoji="1" lang="ja-JP" altLang="en-US"/>
          </a:p>
        </p:txBody>
      </p:sp>
    </p:spTree>
    <p:extLst>
      <p:ext uri="{BB962C8B-B14F-4D97-AF65-F5344CB8AC3E}">
        <p14:creationId xmlns:p14="http://schemas.microsoft.com/office/powerpoint/2010/main" val="286130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7D542C-8417-B340-9A68-EE2D2649800C}"/>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518292D-8CA1-2441-9E62-4220AAF30B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ED0549B-64F0-AA4F-A250-6342089BD649}"/>
              </a:ext>
            </a:extLst>
          </p:cNvPr>
          <p:cNvSpPr>
            <a:spLocks noGrp="1"/>
          </p:cNvSpPr>
          <p:nvPr>
            <p:ph type="dt" sz="half" idx="10"/>
          </p:nvPr>
        </p:nvSpPr>
        <p:spPr/>
        <p:txBody>
          <a:bodyPr/>
          <a:lstStyle/>
          <a:p>
            <a:fld id="{C5B723CF-E3BF-FD41-97A6-8C0D36107AC2}" type="datetimeFigureOut">
              <a:rPr kumimoji="1" lang="ja-JP" altLang="en-US" smtClean="0"/>
              <a:t>2019/6/17</a:t>
            </a:fld>
            <a:endParaRPr kumimoji="1" lang="ja-JP" altLang="en-US"/>
          </a:p>
        </p:txBody>
      </p:sp>
      <p:sp>
        <p:nvSpPr>
          <p:cNvPr id="5" name="フッター プレースホルダー 4">
            <a:extLst>
              <a:ext uri="{FF2B5EF4-FFF2-40B4-BE49-F238E27FC236}">
                <a16:creationId xmlns:a16="http://schemas.microsoft.com/office/drawing/2014/main" id="{790AFE0A-997D-EF4D-9184-488597F220B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EAF5374-F32C-594E-88A7-FBB775A85930}"/>
              </a:ext>
            </a:extLst>
          </p:cNvPr>
          <p:cNvSpPr>
            <a:spLocks noGrp="1"/>
          </p:cNvSpPr>
          <p:nvPr>
            <p:ph type="sldNum" sz="quarter" idx="12"/>
          </p:nvPr>
        </p:nvSpPr>
        <p:spPr/>
        <p:txBody>
          <a:bodyPr/>
          <a:lstStyle/>
          <a:p>
            <a:fld id="{11FA7C0C-26AD-5D45-8D2C-E84BA03DF22D}" type="slidenum">
              <a:rPr kumimoji="1" lang="ja-JP" altLang="en-US" smtClean="0"/>
              <a:t>‹#›</a:t>
            </a:fld>
            <a:endParaRPr kumimoji="1" lang="ja-JP" altLang="en-US"/>
          </a:p>
        </p:txBody>
      </p:sp>
    </p:spTree>
    <p:extLst>
      <p:ext uri="{BB962C8B-B14F-4D97-AF65-F5344CB8AC3E}">
        <p14:creationId xmlns:p14="http://schemas.microsoft.com/office/powerpoint/2010/main" val="2514205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FAB7F-05B4-6944-9714-0F7AA752E3E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7D4956B-8C71-824D-BBD2-EA4917B4920B}"/>
              </a:ext>
            </a:extLst>
          </p:cNvPr>
          <p:cNvSpPr>
            <a:spLocks noGrp="1"/>
          </p:cNvSpPr>
          <p:nvPr>
            <p:ph sz="half" idx="1"/>
          </p:nvPr>
        </p:nvSpPr>
        <p:spPr>
          <a:xfrm>
            <a:off x="838200" y="1825625"/>
            <a:ext cx="5181600" cy="4351338"/>
          </a:xfrm>
        </p:spPr>
        <p:txBody>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AFFA983-E041-5C4F-8C59-F1A1DC564383}"/>
              </a:ext>
            </a:extLst>
          </p:cNvPr>
          <p:cNvSpPr>
            <a:spLocks noGrp="1"/>
          </p:cNvSpPr>
          <p:nvPr>
            <p:ph sz="half" idx="2"/>
          </p:nvPr>
        </p:nvSpPr>
        <p:spPr>
          <a:xfrm>
            <a:off x="6172200" y="1825625"/>
            <a:ext cx="5181600" cy="4351338"/>
          </a:xfrm>
        </p:spPr>
        <p:txBody>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45B1A11-B1F1-4E46-8F74-AB0EB588A4D8}"/>
              </a:ext>
            </a:extLst>
          </p:cNvPr>
          <p:cNvSpPr>
            <a:spLocks noGrp="1"/>
          </p:cNvSpPr>
          <p:nvPr>
            <p:ph type="dt" sz="half" idx="10"/>
          </p:nvPr>
        </p:nvSpPr>
        <p:spPr/>
        <p:txBody>
          <a:bodyPr/>
          <a:lstStyle/>
          <a:p>
            <a:fld id="{C5B723CF-E3BF-FD41-97A6-8C0D36107AC2}" type="datetimeFigureOut">
              <a:rPr kumimoji="1" lang="ja-JP" altLang="en-US" smtClean="0"/>
              <a:t>2019/6/17</a:t>
            </a:fld>
            <a:endParaRPr kumimoji="1" lang="ja-JP" altLang="en-US"/>
          </a:p>
        </p:txBody>
      </p:sp>
      <p:sp>
        <p:nvSpPr>
          <p:cNvPr id="6" name="フッター プレースホルダー 5">
            <a:extLst>
              <a:ext uri="{FF2B5EF4-FFF2-40B4-BE49-F238E27FC236}">
                <a16:creationId xmlns:a16="http://schemas.microsoft.com/office/drawing/2014/main" id="{BB25FF57-E001-C445-ACE1-3DE50844A98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B768E87-9132-E94A-8CA6-501681893FD5}"/>
              </a:ext>
            </a:extLst>
          </p:cNvPr>
          <p:cNvSpPr>
            <a:spLocks noGrp="1"/>
          </p:cNvSpPr>
          <p:nvPr>
            <p:ph type="sldNum" sz="quarter" idx="12"/>
          </p:nvPr>
        </p:nvSpPr>
        <p:spPr/>
        <p:txBody>
          <a:bodyPr/>
          <a:lstStyle/>
          <a:p>
            <a:fld id="{11FA7C0C-26AD-5D45-8D2C-E84BA03DF22D}" type="slidenum">
              <a:rPr kumimoji="1" lang="ja-JP" altLang="en-US" smtClean="0"/>
              <a:t>‹#›</a:t>
            </a:fld>
            <a:endParaRPr kumimoji="1" lang="ja-JP" altLang="en-US"/>
          </a:p>
        </p:txBody>
      </p:sp>
    </p:spTree>
    <p:extLst>
      <p:ext uri="{BB962C8B-B14F-4D97-AF65-F5344CB8AC3E}">
        <p14:creationId xmlns:p14="http://schemas.microsoft.com/office/powerpoint/2010/main" val="2888508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96E662-0849-814D-938A-DB3F5C276BB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494602A-766D-D14F-8B08-417F994918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DF904CD-A5B0-2A4B-980F-1C50BD06C461}"/>
              </a:ext>
            </a:extLst>
          </p:cNvPr>
          <p:cNvSpPr>
            <a:spLocks noGrp="1"/>
          </p:cNvSpPr>
          <p:nvPr>
            <p:ph sz="half" idx="2"/>
          </p:nvPr>
        </p:nvSpPr>
        <p:spPr>
          <a:xfrm>
            <a:off x="839788" y="2505075"/>
            <a:ext cx="5157787" cy="3684588"/>
          </a:xfrm>
        </p:spPr>
        <p:txBody>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7953504-272A-2643-B199-C647947282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コンテンツ プレースホルダー 5">
            <a:extLst>
              <a:ext uri="{FF2B5EF4-FFF2-40B4-BE49-F238E27FC236}">
                <a16:creationId xmlns:a16="http://schemas.microsoft.com/office/drawing/2014/main" id="{D3A2911A-3F04-FF45-B3C1-0B5A2F22A052}"/>
              </a:ext>
            </a:extLst>
          </p:cNvPr>
          <p:cNvSpPr>
            <a:spLocks noGrp="1"/>
          </p:cNvSpPr>
          <p:nvPr>
            <p:ph sz="quarter" idx="4"/>
          </p:nvPr>
        </p:nvSpPr>
        <p:spPr>
          <a:xfrm>
            <a:off x="6172200" y="2505075"/>
            <a:ext cx="5183188" cy="3684588"/>
          </a:xfrm>
        </p:spPr>
        <p:txBody>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1018E9D-D337-E541-9563-2270969F16FB}"/>
              </a:ext>
            </a:extLst>
          </p:cNvPr>
          <p:cNvSpPr>
            <a:spLocks noGrp="1"/>
          </p:cNvSpPr>
          <p:nvPr>
            <p:ph type="dt" sz="half" idx="10"/>
          </p:nvPr>
        </p:nvSpPr>
        <p:spPr/>
        <p:txBody>
          <a:bodyPr/>
          <a:lstStyle/>
          <a:p>
            <a:fld id="{C5B723CF-E3BF-FD41-97A6-8C0D36107AC2}" type="datetimeFigureOut">
              <a:rPr kumimoji="1" lang="ja-JP" altLang="en-US" smtClean="0"/>
              <a:t>2019/6/17</a:t>
            </a:fld>
            <a:endParaRPr kumimoji="1" lang="ja-JP" altLang="en-US"/>
          </a:p>
        </p:txBody>
      </p:sp>
      <p:sp>
        <p:nvSpPr>
          <p:cNvPr id="8" name="フッター プレースホルダー 7">
            <a:extLst>
              <a:ext uri="{FF2B5EF4-FFF2-40B4-BE49-F238E27FC236}">
                <a16:creationId xmlns:a16="http://schemas.microsoft.com/office/drawing/2014/main" id="{A89A551F-564E-BB40-BD26-92E7DEDB76D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7558513-53B6-E345-8555-3CDCEF33DF90}"/>
              </a:ext>
            </a:extLst>
          </p:cNvPr>
          <p:cNvSpPr>
            <a:spLocks noGrp="1"/>
          </p:cNvSpPr>
          <p:nvPr>
            <p:ph type="sldNum" sz="quarter" idx="12"/>
          </p:nvPr>
        </p:nvSpPr>
        <p:spPr/>
        <p:txBody>
          <a:bodyPr/>
          <a:lstStyle/>
          <a:p>
            <a:fld id="{11FA7C0C-26AD-5D45-8D2C-E84BA03DF22D}" type="slidenum">
              <a:rPr kumimoji="1" lang="ja-JP" altLang="en-US" smtClean="0"/>
              <a:t>‹#›</a:t>
            </a:fld>
            <a:endParaRPr kumimoji="1" lang="ja-JP" altLang="en-US"/>
          </a:p>
        </p:txBody>
      </p:sp>
    </p:spTree>
    <p:extLst>
      <p:ext uri="{BB962C8B-B14F-4D97-AF65-F5344CB8AC3E}">
        <p14:creationId xmlns:p14="http://schemas.microsoft.com/office/powerpoint/2010/main" val="1189341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491470-6708-A542-8064-B8668BB5AB4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38060D1-B9D3-6B41-992D-774A76431188}"/>
              </a:ext>
            </a:extLst>
          </p:cNvPr>
          <p:cNvSpPr>
            <a:spLocks noGrp="1"/>
          </p:cNvSpPr>
          <p:nvPr>
            <p:ph type="dt" sz="half" idx="10"/>
          </p:nvPr>
        </p:nvSpPr>
        <p:spPr/>
        <p:txBody>
          <a:bodyPr/>
          <a:lstStyle/>
          <a:p>
            <a:fld id="{C5B723CF-E3BF-FD41-97A6-8C0D36107AC2}" type="datetimeFigureOut">
              <a:rPr kumimoji="1" lang="ja-JP" altLang="en-US" smtClean="0"/>
              <a:t>2019/6/17</a:t>
            </a:fld>
            <a:endParaRPr kumimoji="1" lang="ja-JP" altLang="en-US"/>
          </a:p>
        </p:txBody>
      </p:sp>
      <p:sp>
        <p:nvSpPr>
          <p:cNvPr id="4" name="フッター プレースホルダー 3">
            <a:extLst>
              <a:ext uri="{FF2B5EF4-FFF2-40B4-BE49-F238E27FC236}">
                <a16:creationId xmlns:a16="http://schemas.microsoft.com/office/drawing/2014/main" id="{79B8764D-6DFF-9948-9263-E7CCA285A3C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AACD7F4-DE9F-5449-BA39-CDEA0F745D4A}"/>
              </a:ext>
            </a:extLst>
          </p:cNvPr>
          <p:cNvSpPr>
            <a:spLocks noGrp="1"/>
          </p:cNvSpPr>
          <p:nvPr>
            <p:ph type="sldNum" sz="quarter" idx="12"/>
          </p:nvPr>
        </p:nvSpPr>
        <p:spPr/>
        <p:txBody>
          <a:bodyPr/>
          <a:lstStyle/>
          <a:p>
            <a:fld id="{11FA7C0C-26AD-5D45-8D2C-E84BA03DF22D}" type="slidenum">
              <a:rPr kumimoji="1" lang="ja-JP" altLang="en-US" smtClean="0"/>
              <a:t>‹#›</a:t>
            </a:fld>
            <a:endParaRPr kumimoji="1" lang="ja-JP" altLang="en-US"/>
          </a:p>
        </p:txBody>
      </p:sp>
    </p:spTree>
    <p:extLst>
      <p:ext uri="{BB962C8B-B14F-4D97-AF65-F5344CB8AC3E}">
        <p14:creationId xmlns:p14="http://schemas.microsoft.com/office/powerpoint/2010/main" val="4014057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6A37FAD-8DC7-304F-90E4-58661F2492DF}"/>
              </a:ext>
            </a:extLst>
          </p:cNvPr>
          <p:cNvSpPr>
            <a:spLocks noGrp="1"/>
          </p:cNvSpPr>
          <p:nvPr>
            <p:ph type="dt" sz="half" idx="10"/>
          </p:nvPr>
        </p:nvSpPr>
        <p:spPr/>
        <p:txBody>
          <a:bodyPr/>
          <a:lstStyle/>
          <a:p>
            <a:fld id="{C5B723CF-E3BF-FD41-97A6-8C0D36107AC2}" type="datetimeFigureOut">
              <a:rPr kumimoji="1" lang="ja-JP" altLang="en-US" smtClean="0"/>
              <a:t>2019/6/17</a:t>
            </a:fld>
            <a:endParaRPr kumimoji="1" lang="ja-JP" altLang="en-US"/>
          </a:p>
        </p:txBody>
      </p:sp>
      <p:sp>
        <p:nvSpPr>
          <p:cNvPr id="3" name="フッター プレースホルダー 2">
            <a:extLst>
              <a:ext uri="{FF2B5EF4-FFF2-40B4-BE49-F238E27FC236}">
                <a16:creationId xmlns:a16="http://schemas.microsoft.com/office/drawing/2014/main" id="{D8DDF217-94F2-2E4D-A1FA-72814CCF394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C391A01-4227-C34E-9B52-68D845BA060D}"/>
              </a:ext>
            </a:extLst>
          </p:cNvPr>
          <p:cNvSpPr>
            <a:spLocks noGrp="1"/>
          </p:cNvSpPr>
          <p:nvPr>
            <p:ph type="sldNum" sz="quarter" idx="12"/>
          </p:nvPr>
        </p:nvSpPr>
        <p:spPr/>
        <p:txBody>
          <a:bodyPr/>
          <a:lstStyle/>
          <a:p>
            <a:fld id="{11FA7C0C-26AD-5D45-8D2C-E84BA03DF22D}" type="slidenum">
              <a:rPr kumimoji="1" lang="ja-JP" altLang="en-US" smtClean="0"/>
              <a:t>‹#›</a:t>
            </a:fld>
            <a:endParaRPr kumimoji="1" lang="ja-JP" altLang="en-US"/>
          </a:p>
        </p:txBody>
      </p:sp>
    </p:spTree>
    <p:extLst>
      <p:ext uri="{BB962C8B-B14F-4D97-AF65-F5344CB8AC3E}">
        <p14:creationId xmlns:p14="http://schemas.microsoft.com/office/powerpoint/2010/main" val="1212041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820B26-E32B-714A-B580-E3E0F9C1595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7074860-957B-4C43-AA87-E519607388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E561AEB-C020-F84E-8DE4-7C806277BE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0E901C9-35FE-1E4B-9879-57C55AD1817E}"/>
              </a:ext>
            </a:extLst>
          </p:cNvPr>
          <p:cNvSpPr>
            <a:spLocks noGrp="1"/>
          </p:cNvSpPr>
          <p:nvPr>
            <p:ph type="dt" sz="half" idx="10"/>
          </p:nvPr>
        </p:nvSpPr>
        <p:spPr/>
        <p:txBody>
          <a:bodyPr/>
          <a:lstStyle/>
          <a:p>
            <a:fld id="{C5B723CF-E3BF-FD41-97A6-8C0D36107AC2}" type="datetimeFigureOut">
              <a:rPr kumimoji="1" lang="ja-JP" altLang="en-US" smtClean="0"/>
              <a:t>2019/6/17</a:t>
            </a:fld>
            <a:endParaRPr kumimoji="1" lang="ja-JP" altLang="en-US"/>
          </a:p>
        </p:txBody>
      </p:sp>
      <p:sp>
        <p:nvSpPr>
          <p:cNvPr id="6" name="フッター プレースホルダー 5">
            <a:extLst>
              <a:ext uri="{FF2B5EF4-FFF2-40B4-BE49-F238E27FC236}">
                <a16:creationId xmlns:a16="http://schemas.microsoft.com/office/drawing/2014/main" id="{060F7619-7F1E-594E-B802-719696CCB67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7F32005-FC26-1A43-BE18-E251D343A37F}"/>
              </a:ext>
            </a:extLst>
          </p:cNvPr>
          <p:cNvSpPr>
            <a:spLocks noGrp="1"/>
          </p:cNvSpPr>
          <p:nvPr>
            <p:ph type="sldNum" sz="quarter" idx="12"/>
          </p:nvPr>
        </p:nvSpPr>
        <p:spPr/>
        <p:txBody>
          <a:bodyPr/>
          <a:lstStyle/>
          <a:p>
            <a:fld id="{11FA7C0C-26AD-5D45-8D2C-E84BA03DF22D}" type="slidenum">
              <a:rPr kumimoji="1" lang="ja-JP" altLang="en-US" smtClean="0"/>
              <a:t>‹#›</a:t>
            </a:fld>
            <a:endParaRPr kumimoji="1" lang="ja-JP" altLang="en-US"/>
          </a:p>
        </p:txBody>
      </p:sp>
    </p:spTree>
    <p:extLst>
      <p:ext uri="{BB962C8B-B14F-4D97-AF65-F5344CB8AC3E}">
        <p14:creationId xmlns:p14="http://schemas.microsoft.com/office/powerpoint/2010/main" val="543899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D33252-28B9-1A47-8900-EC366E34928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85FAB20-E63D-1D47-8E78-5FCA74FB87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F71A8C4-9606-FC42-93E0-373FF9E1EB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34B9927-8CE5-AD4F-AA92-FBDEED243E07}"/>
              </a:ext>
            </a:extLst>
          </p:cNvPr>
          <p:cNvSpPr>
            <a:spLocks noGrp="1"/>
          </p:cNvSpPr>
          <p:nvPr>
            <p:ph type="dt" sz="half" idx="10"/>
          </p:nvPr>
        </p:nvSpPr>
        <p:spPr/>
        <p:txBody>
          <a:bodyPr/>
          <a:lstStyle/>
          <a:p>
            <a:fld id="{C5B723CF-E3BF-FD41-97A6-8C0D36107AC2}" type="datetimeFigureOut">
              <a:rPr kumimoji="1" lang="ja-JP" altLang="en-US" smtClean="0"/>
              <a:t>2019/6/17</a:t>
            </a:fld>
            <a:endParaRPr kumimoji="1" lang="ja-JP" altLang="en-US"/>
          </a:p>
        </p:txBody>
      </p:sp>
      <p:sp>
        <p:nvSpPr>
          <p:cNvPr id="6" name="フッター プレースホルダー 5">
            <a:extLst>
              <a:ext uri="{FF2B5EF4-FFF2-40B4-BE49-F238E27FC236}">
                <a16:creationId xmlns:a16="http://schemas.microsoft.com/office/drawing/2014/main" id="{75808D91-01BB-A946-BC79-80B68004E68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E90FA51-6EFD-9B48-9405-89DAFD98D62B}"/>
              </a:ext>
            </a:extLst>
          </p:cNvPr>
          <p:cNvSpPr>
            <a:spLocks noGrp="1"/>
          </p:cNvSpPr>
          <p:nvPr>
            <p:ph type="sldNum" sz="quarter" idx="12"/>
          </p:nvPr>
        </p:nvSpPr>
        <p:spPr/>
        <p:txBody>
          <a:bodyPr/>
          <a:lstStyle/>
          <a:p>
            <a:fld id="{11FA7C0C-26AD-5D45-8D2C-E84BA03DF22D}" type="slidenum">
              <a:rPr kumimoji="1" lang="ja-JP" altLang="en-US" smtClean="0"/>
              <a:t>‹#›</a:t>
            </a:fld>
            <a:endParaRPr kumimoji="1" lang="ja-JP" altLang="en-US"/>
          </a:p>
        </p:txBody>
      </p:sp>
    </p:spTree>
    <p:extLst>
      <p:ext uri="{BB962C8B-B14F-4D97-AF65-F5344CB8AC3E}">
        <p14:creationId xmlns:p14="http://schemas.microsoft.com/office/powerpoint/2010/main" val="1712361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10F9A35-77F8-7642-A1A2-24086B1C89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86C84F9-1103-EC4D-822D-02CA1F5B8E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6F25668-D10D-1440-92DD-5C2586B1A1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B723CF-E3BF-FD41-97A6-8C0D36107AC2}" type="datetimeFigureOut">
              <a:rPr kumimoji="1" lang="ja-JP" altLang="en-US" smtClean="0"/>
              <a:t>2019/6/17</a:t>
            </a:fld>
            <a:endParaRPr kumimoji="1" lang="ja-JP" altLang="en-US"/>
          </a:p>
        </p:txBody>
      </p:sp>
      <p:sp>
        <p:nvSpPr>
          <p:cNvPr id="5" name="フッター プレースホルダー 4">
            <a:extLst>
              <a:ext uri="{FF2B5EF4-FFF2-40B4-BE49-F238E27FC236}">
                <a16:creationId xmlns:a16="http://schemas.microsoft.com/office/drawing/2014/main" id="{3F268DA1-DC04-F440-B4ED-1F0F2FCD52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DBAC939-DFCD-DF45-AAF0-2ABBA75A4F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FA7C0C-26AD-5D45-8D2C-E84BA03DF22D}" type="slidenum">
              <a:rPr kumimoji="1" lang="ja-JP" altLang="en-US" smtClean="0"/>
              <a:t>‹#›</a:t>
            </a:fld>
            <a:endParaRPr kumimoji="1" lang="ja-JP" altLang="en-US"/>
          </a:p>
        </p:txBody>
      </p:sp>
    </p:spTree>
    <p:extLst>
      <p:ext uri="{BB962C8B-B14F-4D97-AF65-F5344CB8AC3E}">
        <p14:creationId xmlns:p14="http://schemas.microsoft.com/office/powerpoint/2010/main" val="646487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tiff"/><Relationship Id="rId1" Type="http://schemas.openxmlformats.org/officeDocument/2006/relationships/slideLayout" Target="../slideLayouts/slideLayout1.xml"/><Relationship Id="rId6" Type="http://schemas.openxmlformats.org/officeDocument/2006/relationships/image" Target="../media/image5.tiff"/><Relationship Id="rId5" Type="http://schemas.openxmlformats.org/officeDocument/2006/relationships/image" Target="../media/image4.tiff"/><Relationship Id="rId4" Type="http://schemas.openxmlformats.org/officeDocument/2006/relationships/image" Target="../media/image3.tiff"/></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tiff"/><Relationship Id="rId1" Type="http://schemas.openxmlformats.org/officeDocument/2006/relationships/slideLayout" Target="../slideLayouts/slideLayout1.xml"/><Relationship Id="rId6" Type="http://schemas.openxmlformats.org/officeDocument/2006/relationships/image" Target="../media/image5.tiff"/><Relationship Id="rId5" Type="http://schemas.openxmlformats.org/officeDocument/2006/relationships/image" Target="../media/image4.tiff"/><Relationship Id="rId4" Type="http://schemas.openxmlformats.org/officeDocument/2006/relationships/image" Target="../media/image3.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C32FE9A0-7CE4-474E-B1D0-13B047084AD8}"/>
              </a:ext>
            </a:extLst>
          </p:cNvPr>
          <p:cNvPicPr>
            <a:picLocks noChangeAspect="1"/>
          </p:cNvPicPr>
          <p:nvPr/>
        </p:nvPicPr>
        <p:blipFill>
          <a:blip r:embed="rId2"/>
          <a:stretch>
            <a:fillRect/>
          </a:stretch>
        </p:blipFill>
        <p:spPr>
          <a:xfrm>
            <a:off x="10345644" y="61856"/>
            <a:ext cx="1612900" cy="533400"/>
          </a:xfrm>
          <a:prstGeom prst="rect">
            <a:avLst/>
          </a:prstGeom>
        </p:spPr>
      </p:pic>
      <p:pic>
        <p:nvPicPr>
          <p:cNvPr id="5" name="図 4">
            <a:extLst>
              <a:ext uri="{FF2B5EF4-FFF2-40B4-BE49-F238E27FC236}">
                <a16:creationId xmlns:a16="http://schemas.microsoft.com/office/drawing/2014/main" id="{40C67415-8F46-B741-808D-245BBFEF8B7F}"/>
              </a:ext>
            </a:extLst>
          </p:cNvPr>
          <p:cNvPicPr>
            <a:picLocks noChangeAspect="1"/>
          </p:cNvPicPr>
          <p:nvPr/>
        </p:nvPicPr>
        <p:blipFill>
          <a:blip r:embed="rId3"/>
          <a:stretch>
            <a:fillRect/>
          </a:stretch>
        </p:blipFill>
        <p:spPr>
          <a:xfrm>
            <a:off x="88602" y="61856"/>
            <a:ext cx="3751879" cy="628613"/>
          </a:xfrm>
          <a:prstGeom prst="rect">
            <a:avLst/>
          </a:prstGeom>
        </p:spPr>
      </p:pic>
      <p:sp>
        <p:nvSpPr>
          <p:cNvPr id="6" name="テキスト ボックス 5">
            <a:extLst>
              <a:ext uri="{FF2B5EF4-FFF2-40B4-BE49-F238E27FC236}">
                <a16:creationId xmlns:a16="http://schemas.microsoft.com/office/drawing/2014/main" id="{5DD790F9-22B3-DB45-B65E-8B79A2681C22}"/>
              </a:ext>
            </a:extLst>
          </p:cNvPr>
          <p:cNvSpPr txBox="1"/>
          <p:nvPr/>
        </p:nvSpPr>
        <p:spPr>
          <a:xfrm>
            <a:off x="88602" y="839097"/>
            <a:ext cx="4690334" cy="369332"/>
          </a:xfrm>
          <a:prstGeom prst="rect">
            <a:avLst/>
          </a:prstGeom>
          <a:noFill/>
        </p:spPr>
        <p:txBody>
          <a:bodyPr wrap="square" rtlCol="0">
            <a:spAutoFit/>
          </a:bodyPr>
          <a:lstStyle/>
          <a:p>
            <a:r>
              <a:rPr kumimoji="1" lang="ja-JP" altLang="en-US"/>
              <a:t>ジオターゲティング広告を活用される方へ</a:t>
            </a:r>
          </a:p>
        </p:txBody>
      </p:sp>
      <p:sp>
        <p:nvSpPr>
          <p:cNvPr id="7" name="テキスト ボックス 6">
            <a:extLst>
              <a:ext uri="{FF2B5EF4-FFF2-40B4-BE49-F238E27FC236}">
                <a16:creationId xmlns:a16="http://schemas.microsoft.com/office/drawing/2014/main" id="{65D59DAA-415A-AD4F-B191-D7A0D194B7E1}"/>
              </a:ext>
            </a:extLst>
          </p:cNvPr>
          <p:cNvSpPr txBox="1"/>
          <p:nvPr/>
        </p:nvSpPr>
        <p:spPr>
          <a:xfrm>
            <a:off x="527125" y="1208429"/>
            <a:ext cx="7594899" cy="738664"/>
          </a:xfrm>
          <a:prstGeom prst="rect">
            <a:avLst/>
          </a:prstGeom>
          <a:noFill/>
        </p:spPr>
        <p:txBody>
          <a:bodyPr wrap="square" rtlCol="0">
            <a:spAutoFit/>
          </a:bodyPr>
          <a:lstStyle/>
          <a:p>
            <a:r>
              <a:rPr kumimoji="1" lang="ja-JP" altLang="en-US" sz="1400"/>
              <a:t>ジオターゲティング広告とは消費者の位置情報に基づいて配信される広告全般を呼びます。</a:t>
            </a:r>
            <a:endParaRPr kumimoji="1" lang="en-US" altLang="ja-JP" sz="1400" dirty="0"/>
          </a:p>
          <a:p>
            <a:r>
              <a:rPr lang="ja-JP" altLang="en-US" sz="1400"/>
              <a:t>より効果をあげていくためにクライアント様の目的とターゲットなどを細かく整理して頂くことから始めて参ります。</a:t>
            </a:r>
            <a:endParaRPr kumimoji="1" lang="ja-JP" altLang="en-US" sz="1400"/>
          </a:p>
        </p:txBody>
      </p:sp>
      <p:sp>
        <p:nvSpPr>
          <p:cNvPr id="8" name="テキスト ボックス 7">
            <a:extLst>
              <a:ext uri="{FF2B5EF4-FFF2-40B4-BE49-F238E27FC236}">
                <a16:creationId xmlns:a16="http://schemas.microsoft.com/office/drawing/2014/main" id="{AFF464A1-595F-7044-8BF0-949BA473A7BF}"/>
              </a:ext>
            </a:extLst>
          </p:cNvPr>
          <p:cNvSpPr txBox="1"/>
          <p:nvPr/>
        </p:nvSpPr>
        <p:spPr>
          <a:xfrm>
            <a:off x="333487" y="2043953"/>
            <a:ext cx="2689412" cy="369332"/>
          </a:xfrm>
          <a:prstGeom prst="rect">
            <a:avLst/>
          </a:prstGeom>
          <a:noFill/>
        </p:spPr>
        <p:txBody>
          <a:bodyPr wrap="square" rtlCol="0">
            <a:spAutoFit/>
          </a:bodyPr>
          <a:lstStyle/>
          <a:p>
            <a:r>
              <a:rPr kumimoji="1" lang="ja-JP" altLang="en-US"/>
              <a:t>目的別選択</a:t>
            </a:r>
          </a:p>
        </p:txBody>
      </p:sp>
      <p:sp>
        <p:nvSpPr>
          <p:cNvPr id="9" name="角丸四角形 8">
            <a:extLst>
              <a:ext uri="{FF2B5EF4-FFF2-40B4-BE49-F238E27FC236}">
                <a16:creationId xmlns:a16="http://schemas.microsoft.com/office/drawing/2014/main" id="{47589723-661B-E846-88DB-C74025365762}"/>
              </a:ext>
            </a:extLst>
          </p:cNvPr>
          <p:cNvSpPr/>
          <p:nvPr/>
        </p:nvSpPr>
        <p:spPr>
          <a:xfrm>
            <a:off x="527125" y="2510145"/>
            <a:ext cx="3399416" cy="83216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rPr>
              <a:t>イベントやキャンペーンを展開</a:t>
            </a:r>
            <a:endParaRPr kumimoji="1" lang="en-US" altLang="ja-JP" sz="1400" dirty="0">
              <a:solidFill>
                <a:schemeClr val="tx1"/>
              </a:solidFill>
            </a:endParaRPr>
          </a:p>
          <a:p>
            <a:pPr algn="ctr"/>
            <a:r>
              <a:rPr lang="ja-JP" altLang="en-US" sz="1400">
                <a:solidFill>
                  <a:schemeClr val="tx1"/>
                </a:solidFill>
              </a:rPr>
              <a:t>お店や会場のすぐ近隣のお客様を</a:t>
            </a:r>
            <a:endParaRPr lang="en-US" altLang="ja-JP" sz="1400" dirty="0">
              <a:solidFill>
                <a:schemeClr val="tx1"/>
              </a:solidFill>
            </a:endParaRPr>
          </a:p>
          <a:p>
            <a:pPr algn="ctr"/>
            <a:r>
              <a:rPr lang="ja-JP" altLang="en-US" sz="1400">
                <a:solidFill>
                  <a:schemeClr val="tx1"/>
                </a:solidFill>
              </a:rPr>
              <a:t>呼び込みたい。</a:t>
            </a:r>
            <a:endParaRPr kumimoji="1" lang="ja-JP" altLang="en-US" sz="1400">
              <a:solidFill>
                <a:schemeClr val="tx1"/>
              </a:solidFill>
            </a:endParaRPr>
          </a:p>
        </p:txBody>
      </p:sp>
      <p:sp>
        <p:nvSpPr>
          <p:cNvPr id="10" name="角丸四角形 9">
            <a:extLst>
              <a:ext uri="{FF2B5EF4-FFF2-40B4-BE49-F238E27FC236}">
                <a16:creationId xmlns:a16="http://schemas.microsoft.com/office/drawing/2014/main" id="{DF537C26-1242-A746-9443-B64F8D108B3E}"/>
              </a:ext>
            </a:extLst>
          </p:cNvPr>
          <p:cNvSpPr/>
          <p:nvPr/>
        </p:nvSpPr>
        <p:spPr>
          <a:xfrm>
            <a:off x="527125" y="3607425"/>
            <a:ext cx="3399416" cy="83216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a:solidFill>
                  <a:schemeClr val="tx1"/>
                </a:solidFill>
              </a:rPr>
              <a:t>購買意欲の高いお客様を絞り込み</a:t>
            </a:r>
            <a:endParaRPr lang="en-US" altLang="ja-JP" sz="1400" dirty="0">
              <a:solidFill>
                <a:schemeClr val="tx1"/>
              </a:solidFill>
            </a:endParaRPr>
          </a:p>
          <a:p>
            <a:pPr algn="ctr"/>
            <a:r>
              <a:rPr kumimoji="1" lang="ja-JP" altLang="en-US" sz="1400">
                <a:solidFill>
                  <a:schemeClr val="tx1"/>
                </a:solidFill>
              </a:rPr>
              <a:t>的確な情報を告知したい。</a:t>
            </a:r>
          </a:p>
        </p:txBody>
      </p:sp>
      <p:sp>
        <p:nvSpPr>
          <p:cNvPr id="11" name="角丸四角形 10">
            <a:extLst>
              <a:ext uri="{FF2B5EF4-FFF2-40B4-BE49-F238E27FC236}">
                <a16:creationId xmlns:a16="http://schemas.microsoft.com/office/drawing/2014/main" id="{74219D44-4F2C-BE4F-A607-DA67D66419A5}"/>
              </a:ext>
            </a:extLst>
          </p:cNvPr>
          <p:cNvSpPr/>
          <p:nvPr/>
        </p:nvSpPr>
        <p:spPr>
          <a:xfrm>
            <a:off x="527125" y="4704706"/>
            <a:ext cx="3399416" cy="83216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rPr>
              <a:t>地域ごとの特性にあわせて媒体選定を行ったり、地域ごとに適した広告コンテンツを配信していきたい。</a:t>
            </a:r>
          </a:p>
        </p:txBody>
      </p:sp>
      <p:sp>
        <p:nvSpPr>
          <p:cNvPr id="12" name="角丸四角形 11">
            <a:extLst>
              <a:ext uri="{FF2B5EF4-FFF2-40B4-BE49-F238E27FC236}">
                <a16:creationId xmlns:a16="http://schemas.microsoft.com/office/drawing/2014/main" id="{4693F11A-5625-4445-AEB5-A0792B125917}"/>
              </a:ext>
            </a:extLst>
          </p:cNvPr>
          <p:cNvSpPr/>
          <p:nvPr/>
        </p:nvSpPr>
        <p:spPr>
          <a:xfrm>
            <a:off x="5705125" y="4974457"/>
            <a:ext cx="2700169" cy="39803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a:solidFill>
                  <a:schemeClr val="tx1"/>
                </a:solidFill>
              </a:rPr>
              <a:t>期間</a:t>
            </a:r>
          </a:p>
        </p:txBody>
      </p:sp>
      <p:sp>
        <p:nvSpPr>
          <p:cNvPr id="13" name="角丸四角形 12">
            <a:extLst>
              <a:ext uri="{FF2B5EF4-FFF2-40B4-BE49-F238E27FC236}">
                <a16:creationId xmlns:a16="http://schemas.microsoft.com/office/drawing/2014/main" id="{645547A9-D71B-7B4F-9E73-65A05831F8D5}"/>
              </a:ext>
            </a:extLst>
          </p:cNvPr>
          <p:cNvSpPr/>
          <p:nvPr/>
        </p:nvSpPr>
        <p:spPr>
          <a:xfrm>
            <a:off x="3926541" y="6119545"/>
            <a:ext cx="5099125" cy="39803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solidFill>
                  <a:schemeClr val="tx1"/>
                </a:solidFill>
              </a:rPr>
              <a:t>予算を確定ください。　　　　　　　　　　　　　　万円</a:t>
            </a:r>
            <a:endParaRPr kumimoji="1" lang="ja-JP" altLang="en-US" sz="1400">
              <a:solidFill>
                <a:schemeClr val="tx1"/>
              </a:solidFill>
            </a:endParaRPr>
          </a:p>
        </p:txBody>
      </p:sp>
      <p:sp>
        <p:nvSpPr>
          <p:cNvPr id="14" name="角丸四角形 13">
            <a:extLst>
              <a:ext uri="{FF2B5EF4-FFF2-40B4-BE49-F238E27FC236}">
                <a16:creationId xmlns:a16="http://schemas.microsoft.com/office/drawing/2014/main" id="{2D56E969-65A9-D64C-9EB5-8E6693DD8FA1}"/>
              </a:ext>
            </a:extLst>
          </p:cNvPr>
          <p:cNvSpPr/>
          <p:nvPr/>
        </p:nvSpPr>
        <p:spPr>
          <a:xfrm>
            <a:off x="5690796" y="2758431"/>
            <a:ext cx="2700169" cy="200068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a:solidFill>
                  <a:schemeClr val="tx1"/>
                </a:solidFill>
              </a:rPr>
              <a:t>ペルソナ</a:t>
            </a:r>
            <a:endParaRPr lang="en-US" altLang="ja-JP" sz="1400" dirty="0">
              <a:solidFill>
                <a:schemeClr val="tx1"/>
              </a:solidFill>
            </a:endParaRPr>
          </a:p>
          <a:p>
            <a:r>
              <a:rPr kumimoji="1" lang="ja-JP" altLang="en-US" sz="1200">
                <a:solidFill>
                  <a:schemeClr val="tx1"/>
                </a:solidFill>
              </a:rPr>
              <a:t>年齢</a:t>
            </a:r>
            <a:r>
              <a:rPr lang="ja-JP" altLang="en-US" sz="1200">
                <a:solidFill>
                  <a:schemeClr val="tx1"/>
                </a:solidFill>
              </a:rPr>
              <a:t>　　　　　性別</a:t>
            </a:r>
            <a:endParaRPr lang="en-US" altLang="ja-JP" sz="1200" dirty="0">
              <a:solidFill>
                <a:schemeClr val="tx1"/>
              </a:solidFill>
            </a:endParaRPr>
          </a:p>
          <a:p>
            <a:r>
              <a:rPr lang="ja-JP" altLang="en-US" sz="1200">
                <a:solidFill>
                  <a:schemeClr val="tx1"/>
                </a:solidFill>
              </a:rPr>
              <a:t>家族構成</a:t>
            </a:r>
            <a:endParaRPr lang="en-US" altLang="ja-JP" sz="1200" dirty="0">
              <a:solidFill>
                <a:schemeClr val="tx1"/>
              </a:solidFill>
            </a:endParaRPr>
          </a:p>
          <a:p>
            <a:endParaRPr lang="en-US" altLang="ja-JP" sz="1200" dirty="0">
              <a:solidFill>
                <a:schemeClr val="tx1"/>
              </a:solidFill>
            </a:endParaRPr>
          </a:p>
          <a:p>
            <a:r>
              <a:rPr kumimoji="1" lang="ja-JP" altLang="en-US" sz="1200">
                <a:solidFill>
                  <a:schemeClr val="tx1"/>
                </a:solidFill>
              </a:rPr>
              <a:t>趣味</a:t>
            </a:r>
            <a:endParaRPr kumimoji="1" lang="en-US" altLang="ja-JP" sz="1200" dirty="0">
              <a:solidFill>
                <a:schemeClr val="tx1"/>
              </a:solidFill>
            </a:endParaRPr>
          </a:p>
          <a:p>
            <a:endParaRPr kumimoji="1" lang="en-US" altLang="ja-JP" sz="1200" dirty="0">
              <a:solidFill>
                <a:schemeClr val="tx1"/>
              </a:solidFill>
            </a:endParaRPr>
          </a:p>
          <a:p>
            <a:r>
              <a:rPr kumimoji="1" lang="ja-JP" altLang="en-US" sz="1200">
                <a:solidFill>
                  <a:schemeClr val="tx1"/>
                </a:solidFill>
              </a:rPr>
              <a:t>嗜好</a:t>
            </a:r>
            <a:endParaRPr kumimoji="1" lang="en-US" altLang="ja-JP" sz="1200" dirty="0">
              <a:solidFill>
                <a:schemeClr val="tx1"/>
              </a:solidFill>
            </a:endParaRPr>
          </a:p>
          <a:p>
            <a:endParaRPr kumimoji="1" lang="en-US" altLang="ja-JP" sz="1200" dirty="0">
              <a:solidFill>
                <a:schemeClr val="tx1"/>
              </a:solidFill>
            </a:endParaRPr>
          </a:p>
          <a:p>
            <a:r>
              <a:rPr lang="ja-JP" altLang="en-US" sz="1200">
                <a:solidFill>
                  <a:schemeClr val="tx1"/>
                </a:solidFill>
              </a:rPr>
              <a:t>働き方</a:t>
            </a:r>
            <a:endParaRPr lang="en-US" altLang="ja-JP" sz="1200" dirty="0">
              <a:solidFill>
                <a:schemeClr val="tx1"/>
              </a:solidFill>
            </a:endParaRPr>
          </a:p>
          <a:p>
            <a:endParaRPr kumimoji="1" lang="en-US" altLang="ja-JP" sz="1400" dirty="0">
              <a:solidFill>
                <a:schemeClr val="tx1"/>
              </a:solidFill>
            </a:endParaRPr>
          </a:p>
        </p:txBody>
      </p:sp>
      <p:sp>
        <p:nvSpPr>
          <p:cNvPr id="15" name="テキスト ボックス 14">
            <a:extLst>
              <a:ext uri="{FF2B5EF4-FFF2-40B4-BE49-F238E27FC236}">
                <a16:creationId xmlns:a16="http://schemas.microsoft.com/office/drawing/2014/main" id="{31F87FF4-AD9B-A745-B3B7-2A0CE0991B73}"/>
              </a:ext>
            </a:extLst>
          </p:cNvPr>
          <p:cNvSpPr txBox="1"/>
          <p:nvPr/>
        </p:nvSpPr>
        <p:spPr>
          <a:xfrm>
            <a:off x="1598781" y="5559381"/>
            <a:ext cx="2549562" cy="246221"/>
          </a:xfrm>
          <a:prstGeom prst="rect">
            <a:avLst/>
          </a:prstGeom>
          <a:noFill/>
        </p:spPr>
        <p:txBody>
          <a:bodyPr wrap="square" rtlCol="0">
            <a:spAutoFit/>
          </a:bodyPr>
          <a:lstStyle/>
          <a:p>
            <a:r>
              <a:rPr lang="ja-JP" altLang="en-US" sz="1000"/>
              <a:t>１市（エリア）</a:t>
            </a:r>
            <a:r>
              <a:rPr lang="en-US" altLang="ja-JP" sz="1000" dirty="0"/>
              <a:t>100</a:t>
            </a:r>
            <a:r>
              <a:rPr lang="ja-JP" altLang="en-US" sz="1000"/>
              <a:t>万円程度の出稿が必要</a:t>
            </a:r>
            <a:endParaRPr kumimoji="1" lang="ja-JP" altLang="en-US" sz="1000"/>
          </a:p>
        </p:txBody>
      </p:sp>
      <p:pic>
        <p:nvPicPr>
          <p:cNvPr id="16" name="図 15">
            <a:extLst>
              <a:ext uri="{FF2B5EF4-FFF2-40B4-BE49-F238E27FC236}">
                <a16:creationId xmlns:a16="http://schemas.microsoft.com/office/drawing/2014/main" id="{2514F9DC-D050-8342-8C8C-CF4762FA4A0B}"/>
              </a:ext>
            </a:extLst>
          </p:cNvPr>
          <p:cNvPicPr>
            <a:picLocks noChangeAspect="1"/>
          </p:cNvPicPr>
          <p:nvPr/>
        </p:nvPicPr>
        <p:blipFill>
          <a:blip r:embed="rId4"/>
          <a:stretch>
            <a:fillRect/>
          </a:stretch>
        </p:blipFill>
        <p:spPr>
          <a:xfrm>
            <a:off x="4148343" y="2587960"/>
            <a:ext cx="1148396" cy="803877"/>
          </a:xfrm>
          <a:prstGeom prst="rect">
            <a:avLst/>
          </a:prstGeom>
        </p:spPr>
      </p:pic>
      <p:pic>
        <p:nvPicPr>
          <p:cNvPr id="17" name="図 16">
            <a:extLst>
              <a:ext uri="{FF2B5EF4-FFF2-40B4-BE49-F238E27FC236}">
                <a16:creationId xmlns:a16="http://schemas.microsoft.com/office/drawing/2014/main" id="{9DEF1F07-B62A-0A48-92E2-710F403F2915}"/>
              </a:ext>
            </a:extLst>
          </p:cNvPr>
          <p:cNvPicPr>
            <a:picLocks noChangeAspect="1"/>
          </p:cNvPicPr>
          <p:nvPr/>
        </p:nvPicPr>
        <p:blipFill>
          <a:blip r:embed="rId5"/>
          <a:stretch>
            <a:fillRect/>
          </a:stretch>
        </p:blipFill>
        <p:spPr>
          <a:xfrm>
            <a:off x="4163895" y="3682802"/>
            <a:ext cx="1111438" cy="753991"/>
          </a:xfrm>
          <a:prstGeom prst="rect">
            <a:avLst/>
          </a:prstGeom>
        </p:spPr>
      </p:pic>
      <p:pic>
        <p:nvPicPr>
          <p:cNvPr id="18" name="図 17">
            <a:extLst>
              <a:ext uri="{FF2B5EF4-FFF2-40B4-BE49-F238E27FC236}">
                <a16:creationId xmlns:a16="http://schemas.microsoft.com/office/drawing/2014/main" id="{AF635020-0E2F-AB41-BA71-B5C5F0AD71D1}"/>
              </a:ext>
            </a:extLst>
          </p:cNvPr>
          <p:cNvPicPr>
            <a:picLocks noChangeAspect="1"/>
          </p:cNvPicPr>
          <p:nvPr/>
        </p:nvPicPr>
        <p:blipFill>
          <a:blip r:embed="rId6"/>
          <a:stretch>
            <a:fillRect/>
          </a:stretch>
        </p:blipFill>
        <p:spPr>
          <a:xfrm>
            <a:off x="4163895" y="4759115"/>
            <a:ext cx="1131805" cy="800266"/>
          </a:xfrm>
          <a:prstGeom prst="rect">
            <a:avLst/>
          </a:prstGeom>
        </p:spPr>
      </p:pic>
      <p:sp>
        <p:nvSpPr>
          <p:cNvPr id="19" name="角丸四角形 18">
            <a:extLst>
              <a:ext uri="{FF2B5EF4-FFF2-40B4-BE49-F238E27FC236}">
                <a16:creationId xmlns:a16="http://schemas.microsoft.com/office/drawing/2014/main" id="{8BE55D18-D4C7-C346-B957-9D8BB4235E8B}"/>
              </a:ext>
            </a:extLst>
          </p:cNvPr>
          <p:cNvSpPr/>
          <p:nvPr/>
        </p:nvSpPr>
        <p:spPr>
          <a:xfrm>
            <a:off x="8560547" y="1009412"/>
            <a:ext cx="2700169" cy="39803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a:solidFill>
                  <a:schemeClr val="tx1"/>
                </a:solidFill>
              </a:rPr>
              <a:t>業種</a:t>
            </a:r>
            <a:endParaRPr kumimoji="1" lang="ja-JP" altLang="en-US" sz="1400">
              <a:solidFill>
                <a:schemeClr val="tx1"/>
              </a:solidFill>
            </a:endParaRPr>
          </a:p>
        </p:txBody>
      </p:sp>
      <p:sp>
        <p:nvSpPr>
          <p:cNvPr id="20" name="角丸四角形 19">
            <a:extLst>
              <a:ext uri="{FF2B5EF4-FFF2-40B4-BE49-F238E27FC236}">
                <a16:creationId xmlns:a16="http://schemas.microsoft.com/office/drawing/2014/main" id="{B9D7805B-F147-C942-AA8E-D320A57E3E05}"/>
              </a:ext>
            </a:extLst>
          </p:cNvPr>
          <p:cNvSpPr/>
          <p:nvPr/>
        </p:nvSpPr>
        <p:spPr>
          <a:xfrm>
            <a:off x="8560547" y="1504264"/>
            <a:ext cx="2700169" cy="39803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a:solidFill>
                  <a:schemeClr val="tx1"/>
                </a:solidFill>
              </a:rPr>
              <a:t>商品</a:t>
            </a:r>
          </a:p>
        </p:txBody>
      </p:sp>
      <p:sp>
        <p:nvSpPr>
          <p:cNvPr id="21" name="テキスト ボックス 20">
            <a:extLst>
              <a:ext uri="{FF2B5EF4-FFF2-40B4-BE49-F238E27FC236}">
                <a16:creationId xmlns:a16="http://schemas.microsoft.com/office/drawing/2014/main" id="{F5A0F33C-417A-BA40-BCD4-66449952B21B}"/>
              </a:ext>
            </a:extLst>
          </p:cNvPr>
          <p:cNvSpPr txBox="1"/>
          <p:nvPr/>
        </p:nvSpPr>
        <p:spPr>
          <a:xfrm>
            <a:off x="8560547" y="2228619"/>
            <a:ext cx="3100742" cy="369332"/>
          </a:xfrm>
          <a:prstGeom prst="rect">
            <a:avLst/>
          </a:prstGeom>
          <a:noFill/>
        </p:spPr>
        <p:txBody>
          <a:bodyPr wrap="square" rtlCol="0">
            <a:spAutoFit/>
          </a:bodyPr>
          <a:lstStyle/>
          <a:p>
            <a:r>
              <a:rPr kumimoji="1" lang="ja-JP" altLang="en-US"/>
              <a:t>■予算</a:t>
            </a:r>
            <a:r>
              <a:rPr kumimoji="1" lang="en-US" altLang="ja-JP" dirty="0"/>
              <a:t>10</a:t>
            </a:r>
            <a:r>
              <a:rPr kumimoji="1" lang="ja-JP" altLang="en-US"/>
              <a:t>万円での集客予測</a:t>
            </a:r>
          </a:p>
        </p:txBody>
      </p:sp>
      <p:sp>
        <p:nvSpPr>
          <p:cNvPr id="22" name="テキスト ボックス 21">
            <a:extLst>
              <a:ext uri="{FF2B5EF4-FFF2-40B4-BE49-F238E27FC236}">
                <a16:creationId xmlns:a16="http://schemas.microsoft.com/office/drawing/2014/main" id="{06D0B1BD-1FB5-3840-938E-40CD6637A122}"/>
              </a:ext>
            </a:extLst>
          </p:cNvPr>
          <p:cNvSpPr txBox="1"/>
          <p:nvPr/>
        </p:nvSpPr>
        <p:spPr>
          <a:xfrm>
            <a:off x="8627095" y="2705154"/>
            <a:ext cx="3331447" cy="830997"/>
          </a:xfrm>
          <a:prstGeom prst="rect">
            <a:avLst/>
          </a:prstGeom>
          <a:noFill/>
        </p:spPr>
        <p:txBody>
          <a:bodyPr wrap="square" rtlCol="0">
            <a:spAutoFit/>
          </a:bodyPr>
          <a:lstStyle/>
          <a:p>
            <a:r>
              <a:rPr kumimoji="1" lang="ja-JP" altLang="en-US" sz="1200"/>
              <a:t>想定クリック単価：</a:t>
            </a:r>
            <a:r>
              <a:rPr kumimoji="1" lang="en-US" altLang="ja-JP" sz="1200" dirty="0"/>
              <a:t>150</a:t>
            </a:r>
            <a:r>
              <a:rPr kumimoji="1" lang="ja-JP" altLang="en-US" sz="1200"/>
              <a:t>円</a:t>
            </a:r>
            <a:endParaRPr kumimoji="1" lang="en-US" altLang="ja-JP" sz="1200" dirty="0"/>
          </a:p>
          <a:p>
            <a:r>
              <a:rPr lang="ja-JP" altLang="en-US" sz="1200"/>
              <a:t>コンビニに長期滞在していたユーザーがアプリ、</a:t>
            </a:r>
            <a:r>
              <a:rPr kumimoji="1" lang="ja-JP" altLang="en-US" sz="1200"/>
              <a:t>サイト閲覧時に広告が表示</a:t>
            </a:r>
            <a:endParaRPr kumimoji="1" lang="en-US" altLang="ja-JP" sz="1200" dirty="0"/>
          </a:p>
          <a:p>
            <a:r>
              <a:rPr lang="en-US" altLang="ja-JP" sz="1200" dirty="0"/>
              <a:t>※</a:t>
            </a:r>
            <a:r>
              <a:rPr lang="ja-JP" altLang="en-US" sz="1200"/>
              <a:t>想定</a:t>
            </a:r>
            <a:r>
              <a:rPr lang="en-US" altLang="ja-JP" sz="1200" dirty="0"/>
              <a:t>Click</a:t>
            </a:r>
            <a:r>
              <a:rPr lang="ja-JP" altLang="en-US" sz="1200"/>
              <a:t>数</a:t>
            </a:r>
            <a:r>
              <a:rPr lang="en-US" altLang="ja-JP" sz="1200" dirty="0"/>
              <a:t>660〜680</a:t>
            </a:r>
            <a:endParaRPr kumimoji="1" lang="en-US" altLang="ja-JP" sz="1200" dirty="0"/>
          </a:p>
        </p:txBody>
      </p:sp>
      <p:sp>
        <p:nvSpPr>
          <p:cNvPr id="23" name="テキスト ボックス 22">
            <a:extLst>
              <a:ext uri="{FF2B5EF4-FFF2-40B4-BE49-F238E27FC236}">
                <a16:creationId xmlns:a16="http://schemas.microsoft.com/office/drawing/2014/main" id="{C8D0B2D9-FE4E-C140-82FA-ACED35C8870A}"/>
              </a:ext>
            </a:extLst>
          </p:cNvPr>
          <p:cNvSpPr txBox="1"/>
          <p:nvPr/>
        </p:nvSpPr>
        <p:spPr>
          <a:xfrm>
            <a:off x="8627096" y="3654177"/>
            <a:ext cx="3331447" cy="830997"/>
          </a:xfrm>
          <a:prstGeom prst="rect">
            <a:avLst/>
          </a:prstGeom>
          <a:noFill/>
        </p:spPr>
        <p:txBody>
          <a:bodyPr wrap="square" rtlCol="0">
            <a:spAutoFit/>
          </a:bodyPr>
          <a:lstStyle/>
          <a:p>
            <a:r>
              <a:rPr kumimoji="1" lang="ja-JP" altLang="en-US" sz="1200"/>
              <a:t>想定クリック単価：</a:t>
            </a:r>
            <a:r>
              <a:rPr lang="en-US" altLang="ja-JP" sz="1200" dirty="0"/>
              <a:t>20</a:t>
            </a:r>
            <a:r>
              <a:rPr kumimoji="1" lang="en-US" altLang="ja-JP" sz="1200" dirty="0"/>
              <a:t>0</a:t>
            </a:r>
            <a:r>
              <a:rPr kumimoji="1" lang="ja-JP" altLang="en-US" sz="1200"/>
              <a:t>円</a:t>
            </a:r>
            <a:endParaRPr kumimoji="1" lang="en-US" altLang="ja-JP" sz="1200" dirty="0"/>
          </a:p>
          <a:p>
            <a:r>
              <a:rPr lang="ja-JP" altLang="en-US" sz="1200"/>
              <a:t>特定会場来場者がスマホでアプリ、</a:t>
            </a:r>
            <a:endParaRPr lang="en-US" altLang="ja-JP" sz="1200" dirty="0"/>
          </a:p>
          <a:p>
            <a:r>
              <a:rPr kumimoji="1" lang="ja-JP" altLang="en-US" sz="1200"/>
              <a:t>サイト閲覧時に広告が表示</a:t>
            </a:r>
            <a:endParaRPr kumimoji="1" lang="en-US" altLang="ja-JP" sz="1200" dirty="0"/>
          </a:p>
          <a:p>
            <a:r>
              <a:rPr lang="en-US" altLang="ja-JP" sz="1200" dirty="0"/>
              <a:t>※</a:t>
            </a:r>
            <a:r>
              <a:rPr lang="ja-JP" altLang="en-US" sz="1200"/>
              <a:t>想定</a:t>
            </a:r>
            <a:r>
              <a:rPr lang="en-US" altLang="ja-JP" sz="1200" dirty="0"/>
              <a:t>Click</a:t>
            </a:r>
            <a:r>
              <a:rPr lang="ja-JP" altLang="en-US" sz="1200"/>
              <a:t>数</a:t>
            </a:r>
            <a:r>
              <a:rPr lang="en-US" altLang="ja-JP" sz="1200" dirty="0"/>
              <a:t>500〜510</a:t>
            </a:r>
          </a:p>
        </p:txBody>
      </p:sp>
      <p:sp>
        <p:nvSpPr>
          <p:cNvPr id="24" name="テキスト ボックス 23">
            <a:extLst>
              <a:ext uri="{FF2B5EF4-FFF2-40B4-BE49-F238E27FC236}">
                <a16:creationId xmlns:a16="http://schemas.microsoft.com/office/drawing/2014/main" id="{0A194D24-3EB6-5E47-9ACD-77921F427524}"/>
              </a:ext>
            </a:extLst>
          </p:cNvPr>
          <p:cNvSpPr txBox="1"/>
          <p:nvPr/>
        </p:nvSpPr>
        <p:spPr>
          <a:xfrm>
            <a:off x="8627096" y="4654638"/>
            <a:ext cx="3331447" cy="1015663"/>
          </a:xfrm>
          <a:prstGeom prst="rect">
            <a:avLst/>
          </a:prstGeom>
          <a:noFill/>
        </p:spPr>
        <p:txBody>
          <a:bodyPr wrap="square" rtlCol="0">
            <a:spAutoFit/>
          </a:bodyPr>
          <a:lstStyle/>
          <a:p>
            <a:r>
              <a:rPr kumimoji="1" lang="ja-JP" altLang="en-US" sz="1200"/>
              <a:t>想定クリック単価：</a:t>
            </a:r>
            <a:r>
              <a:rPr kumimoji="1" lang="en-US" altLang="ja-JP" sz="1200" dirty="0"/>
              <a:t>1</a:t>
            </a:r>
            <a:r>
              <a:rPr lang="en-US" altLang="ja-JP" sz="1200" dirty="0"/>
              <a:t>0</a:t>
            </a:r>
            <a:r>
              <a:rPr kumimoji="1" lang="en-US" altLang="ja-JP" sz="1200" dirty="0"/>
              <a:t>0</a:t>
            </a:r>
            <a:r>
              <a:rPr kumimoji="1" lang="ja-JP" altLang="en-US" sz="1200"/>
              <a:t>円</a:t>
            </a:r>
            <a:endParaRPr kumimoji="1" lang="en-US" altLang="ja-JP" sz="1200" dirty="0"/>
          </a:p>
          <a:p>
            <a:r>
              <a:rPr kumimoji="1" lang="ja-JP" altLang="en-US" sz="1200"/>
              <a:t>独自のクラスターデータを基に適正な配信パターンを算出</a:t>
            </a:r>
            <a:endParaRPr kumimoji="1" lang="en-US" altLang="ja-JP" sz="1200" dirty="0"/>
          </a:p>
          <a:p>
            <a:r>
              <a:rPr lang="en-US" altLang="ja-JP" sz="1200" dirty="0"/>
              <a:t>※</a:t>
            </a:r>
            <a:r>
              <a:rPr lang="ja-JP" altLang="en-US" sz="1200"/>
              <a:t>想定</a:t>
            </a:r>
            <a:r>
              <a:rPr lang="en-US" altLang="ja-JP" sz="1200" dirty="0"/>
              <a:t>Click</a:t>
            </a:r>
            <a:r>
              <a:rPr lang="ja-JP" altLang="en-US" sz="1200"/>
              <a:t>数</a:t>
            </a:r>
            <a:r>
              <a:rPr lang="en-US" altLang="ja-JP" sz="1200" dirty="0"/>
              <a:t>1000〜1020</a:t>
            </a:r>
          </a:p>
          <a:p>
            <a:r>
              <a:rPr kumimoji="1" lang="en-US" altLang="ja-JP" sz="1200" dirty="0"/>
              <a:t>※100</a:t>
            </a:r>
            <a:r>
              <a:rPr kumimoji="1" lang="ja-JP" altLang="en-US" sz="1200"/>
              <a:t>万円の出稿が必須</a:t>
            </a:r>
            <a:endParaRPr kumimoji="1" lang="en-US" altLang="ja-JP" sz="1200" dirty="0"/>
          </a:p>
        </p:txBody>
      </p:sp>
      <p:sp>
        <p:nvSpPr>
          <p:cNvPr id="25" name="右矢印 24">
            <a:extLst>
              <a:ext uri="{FF2B5EF4-FFF2-40B4-BE49-F238E27FC236}">
                <a16:creationId xmlns:a16="http://schemas.microsoft.com/office/drawing/2014/main" id="{222A731A-5D53-1544-912D-5B81FF497821}"/>
              </a:ext>
            </a:extLst>
          </p:cNvPr>
          <p:cNvSpPr/>
          <p:nvPr/>
        </p:nvSpPr>
        <p:spPr>
          <a:xfrm>
            <a:off x="3022899" y="6069255"/>
            <a:ext cx="666974" cy="53788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56297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C32FE9A0-7CE4-474E-B1D0-13B047084AD8}"/>
              </a:ext>
            </a:extLst>
          </p:cNvPr>
          <p:cNvPicPr>
            <a:picLocks noChangeAspect="1"/>
          </p:cNvPicPr>
          <p:nvPr/>
        </p:nvPicPr>
        <p:blipFill>
          <a:blip r:embed="rId2"/>
          <a:stretch>
            <a:fillRect/>
          </a:stretch>
        </p:blipFill>
        <p:spPr>
          <a:xfrm>
            <a:off x="10345644" y="61856"/>
            <a:ext cx="1612900" cy="533400"/>
          </a:xfrm>
          <a:prstGeom prst="rect">
            <a:avLst/>
          </a:prstGeom>
        </p:spPr>
      </p:pic>
      <p:pic>
        <p:nvPicPr>
          <p:cNvPr id="5" name="図 4">
            <a:extLst>
              <a:ext uri="{FF2B5EF4-FFF2-40B4-BE49-F238E27FC236}">
                <a16:creationId xmlns:a16="http://schemas.microsoft.com/office/drawing/2014/main" id="{40C67415-8F46-B741-808D-245BBFEF8B7F}"/>
              </a:ext>
            </a:extLst>
          </p:cNvPr>
          <p:cNvPicPr>
            <a:picLocks noChangeAspect="1"/>
          </p:cNvPicPr>
          <p:nvPr/>
        </p:nvPicPr>
        <p:blipFill>
          <a:blip r:embed="rId3"/>
          <a:stretch>
            <a:fillRect/>
          </a:stretch>
        </p:blipFill>
        <p:spPr>
          <a:xfrm>
            <a:off x="88602" y="61856"/>
            <a:ext cx="3751879" cy="628613"/>
          </a:xfrm>
          <a:prstGeom prst="rect">
            <a:avLst/>
          </a:prstGeom>
        </p:spPr>
      </p:pic>
      <p:sp>
        <p:nvSpPr>
          <p:cNvPr id="6" name="テキスト ボックス 5">
            <a:extLst>
              <a:ext uri="{FF2B5EF4-FFF2-40B4-BE49-F238E27FC236}">
                <a16:creationId xmlns:a16="http://schemas.microsoft.com/office/drawing/2014/main" id="{5DD790F9-22B3-DB45-B65E-8B79A2681C22}"/>
              </a:ext>
            </a:extLst>
          </p:cNvPr>
          <p:cNvSpPr txBox="1"/>
          <p:nvPr/>
        </p:nvSpPr>
        <p:spPr>
          <a:xfrm>
            <a:off x="88602" y="839097"/>
            <a:ext cx="7829026" cy="646331"/>
          </a:xfrm>
          <a:prstGeom prst="rect">
            <a:avLst/>
          </a:prstGeom>
          <a:noFill/>
        </p:spPr>
        <p:txBody>
          <a:bodyPr wrap="square" rtlCol="0">
            <a:spAutoFit/>
          </a:bodyPr>
          <a:lstStyle/>
          <a:p>
            <a:r>
              <a:rPr kumimoji="1" lang="ja-JP" altLang="en-US"/>
              <a:t>ジオターゲティング広告でまずは御社の</a:t>
            </a:r>
            <a:endParaRPr kumimoji="1" lang="en-US" altLang="ja-JP" dirty="0"/>
          </a:p>
          <a:p>
            <a:r>
              <a:rPr lang="ja-JP" altLang="en-US"/>
              <a:t>　マーケティングポテンシャルを測定することから始めましょう！</a:t>
            </a:r>
            <a:endParaRPr kumimoji="1" lang="ja-JP" altLang="en-US"/>
          </a:p>
        </p:txBody>
      </p:sp>
      <p:sp>
        <p:nvSpPr>
          <p:cNvPr id="7" name="テキスト ボックス 6">
            <a:extLst>
              <a:ext uri="{FF2B5EF4-FFF2-40B4-BE49-F238E27FC236}">
                <a16:creationId xmlns:a16="http://schemas.microsoft.com/office/drawing/2014/main" id="{65D59DAA-415A-AD4F-B191-D7A0D194B7E1}"/>
              </a:ext>
            </a:extLst>
          </p:cNvPr>
          <p:cNvSpPr txBox="1"/>
          <p:nvPr/>
        </p:nvSpPr>
        <p:spPr>
          <a:xfrm>
            <a:off x="699247" y="1485428"/>
            <a:ext cx="7465807" cy="1169551"/>
          </a:xfrm>
          <a:prstGeom prst="rect">
            <a:avLst/>
          </a:prstGeom>
          <a:noFill/>
        </p:spPr>
        <p:txBody>
          <a:bodyPr wrap="square" rtlCol="0">
            <a:spAutoFit/>
          </a:bodyPr>
          <a:lstStyle/>
          <a:p>
            <a:r>
              <a:rPr kumimoji="1" lang="ja-JP" altLang="en-US" sz="1400"/>
              <a:t>ジオターゲティング広告をより効果的に行って頂くために、まずは御社のマーケティングポテンシャル（ポジショニング）を測定していきましょう。</a:t>
            </a:r>
            <a:endParaRPr kumimoji="1" lang="en-US" altLang="ja-JP" sz="1400" dirty="0"/>
          </a:p>
          <a:p>
            <a:r>
              <a:rPr lang="ja-JP" altLang="en-US" sz="1400"/>
              <a:t>ご予算は</a:t>
            </a:r>
            <a:r>
              <a:rPr lang="en-US" altLang="ja-JP" sz="1400" dirty="0"/>
              <a:t>Click</a:t>
            </a:r>
            <a:r>
              <a:rPr lang="ja-JP" altLang="en-US" sz="1400"/>
              <a:t>想定数からご決定頂ければと思いますが目安として</a:t>
            </a:r>
            <a:r>
              <a:rPr lang="en-US" altLang="ja-JP" sz="1400" dirty="0"/>
              <a:t>1</a:t>
            </a:r>
            <a:r>
              <a:rPr lang="ja-JP" altLang="en-US" sz="1400"/>
              <a:t>エリア</a:t>
            </a:r>
            <a:r>
              <a:rPr lang="en-US" altLang="ja-JP" sz="1400" dirty="0"/>
              <a:t>1</a:t>
            </a:r>
            <a:r>
              <a:rPr lang="ja-JP" altLang="en-US" sz="1400"/>
              <a:t>ターゲットに対して</a:t>
            </a:r>
            <a:r>
              <a:rPr lang="en-US" altLang="ja-JP" sz="1400" dirty="0"/>
              <a:t>200</a:t>
            </a:r>
            <a:r>
              <a:rPr lang="ja-JP" altLang="en-US" sz="1400"/>
              <a:t>程度の母数の獲得を前提とお考えください。</a:t>
            </a:r>
            <a:endParaRPr lang="en-US" altLang="ja-JP" sz="1400" dirty="0"/>
          </a:p>
          <a:p>
            <a:r>
              <a:rPr kumimoji="1" lang="en-US" altLang="ja-JP" sz="1400" dirty="0"/>
              <a:t>※</a:t>
            </a:r>
            <a:r>
              <a:rPr lang="ja-JP" altLang="en-US" sz="1400"/>
              <a:t>足あとなどは絞り込み過ぎると母数獲得ができなくなる場合があります。</a:t>
            </a:r>
            <a:endParaRPr lang="en-US" altLang="ja-JP" sz="1400" dirty="0"/>
          </a:p>
        </p:txBody>
      </p:sp>
      <p:pic>
        <p:nvPicPr>
          <p:cNvPr id="16" name="図 15">
            <a:extLst>
              <a:ext uri="{FF2B5EF4-FFF2-40B4-BE49-F238E27FC236}">
                <a16:creationId xmlns:a16="http://schemas.microsoft.com/office/drawing/2014/main" id="{2514F9DC-D050-8342-8C8C-CF4762FA4A0B}"/>
              </a:ext>
            </a:extLst>
          </p:cNvPr>
          <p:cNvPicPr>
            <a:picLocks noChangeAspect="1"/>
          </p:cNvPicPr>
          <p:nvPr/>
        </p:nvPicPr>
        <p:blipFill>
          <a:blip r:embed="rId4"/>
          <a:stretch>
            <a:fillRect/>
          </a:stretch>
        </p:blipFill>
        <p:spPr>
          <a:xfrm>
            <a:off x="810931" y="3164661"/>
            <a:ext cx="1148396" cy="803877"/>
          </a:xfrm>
          <a:prstGeom prst="rect">
            <a:avLst/>
          </a:prstGeom>
        </p:spPr>
      </p:pic>
      <p:pic>
        <p:nvPicPr>
          <p:cNvPr id="17" name="図 16">
            <a:extLst>
              <a:ext uri="{FF2B5EF4-FFF2-40B4-BE49-F238E27FC236}">
                <a16:creationId xmlns:a16="http://schemas.microsoft.com/office/drawing/2014/main" id="{9DEF1F07-B62A-0A48-92E2-710F403F2915}"/>
              </a:ext>
            </a:extLst>
          </p:cNvPr>
          <p:cNvPicPr>
            <a:picLocks noChangeAspect="1"/>
          </p:cNvPicPr>
          <p:nvPr/>
        </p:nvPicPr>
        <p:blipFill>
          <a:blip r:embed="rId5"/>
          <a:stretch>
            <a:fillRect/>
          </a:stretch>
        </p:blipFill>
        <p:spPr>
          <a:xfrm>
            <a:off x="826483" y="4399353"/>
            <a:ext cx="1111438" cy="753991"/>
          </a:xfrm>
          <a:prstGeom prst="rect">
            <a:avLst/>
          </a:prstGeom>
        </p:spPr>
      </p:pic>
      <p:pic>
        <p:nvPicPr>
          <p:cNvPr id="18" name="図 17">
            <a:extLst>
              <a:ext uri="{FF2B5EF4-FFF2-40B4-BE49-F238E27FC236}">
                <a16:creationId xmlns:a16="http://schemas.microsoft.com/office/drawing/2014/main" id="{AF635020-0E2F-AB41-BA71-B5C5F0AD71D1}"/>
              </a:ext>
            </a:extLst>
          </p:cNvPr>
          <p:cNvPicPr>
            <a:picLocks noChangeAspect="1"/>
          </p:cNvPicPr>
          <p:nvPr/>
        </p:nvPicPr>
        <p:blipFill>
          <a:blip r:embed="rId6"/>
          <a:stretch>
            <a:fillRect/>
          </a:stretch>
        </p:blipFill>
        <p:spPr>
          <a:xfrm>
            <a:off x="826483" y="5680062"/>
            <a:ext cx="1131805" cy="800266"/>
          </a:xfrm>
          <a:prstGeom prst="rect">
            <a:avLst/>
          </a:prstGeom>
        </p:spPr>
      </p:pic>
      <p:cxnSp>
        <p:nvCxnSpPr>
          <p:cNvPr id="3" name="直線コネクタ 2">
            <a:extLst>
              <a:ext uri="{FF2B5EF4-FFF2-40B4-BE49-F238E27FC236}">
                <a16:creationId xmlns:a16="http://schemas.microsoft.com/office/drawing/2014/main" id="{99A5FB69-62FA-6C4B-9EF1-B3A8770DEB6A}"/>
              </a:ext>
            </a:extLst>
          </p:cNvPr>
          <p:cNvCxnSpPr/>
          <p:nvPr/>
        </p:nvCxnSpPr>
        <p:spPr>
          <a:xfrm>
            <a:off x="462579" y="2764713"/>
            <a:ext cx="110481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30E7DD6B-D5C2-BB4C-B49E-9C4A13100EAB}"/>
              </a:ext>
            </a:extLst>
          </p:cNvPr>
          <p:cNvCxnSpPr/>
          <p:nvPr/>
        </p:nvCxnSpPr>
        <p:spPr>
          <a:xfrm>
            <a:off x="462579" y="3108961"/>
            <a:ext cx="110481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08A5EE19-C690-2448-BB9E-C26041101589}"/>
              </a:ext>
            </a:extLst>
          </p:cNvPr>
          <p:cNvCxnSpPr/>
          <p:nvPr/>
        </p:nvCxnSpPr>
        <p:spPr>
          <a:xfrm>
            <a:off x="462579" y="4292301"/>
            <a:ext cx="110481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6D5A6893-87E4-DA4D-880B-6C741777A385}"/>
              </a:ext>
            </a:extLst>
          </p:cNvPr>
          <p:cNvCxnSpPr/>
          <p:nvPr/>
        </p:nvCxnSpPr>
        <p:spPr>
          <a:xfrm>
            <a:off x="462579" y="5421856"/>
            <a:ext cx="110481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C1ED7A5A-E989-8E4A-BE0B-2128F41136EC}"/>
              </a:ext>
            </a:extLst>
          </p:cNvPr>
          <p:cNvCxnSpPr/>
          <p:nvPr/>
        </p:nvCxnSpPr>
        <p:spPr>
          <a:xfrm>
            <a:off x="2043953" y="2764713"/>
            <a:ext cx="0" cy="3829725"/>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C64CBB79-285E-8A41-9D27-B33C202C1169}"/>
              </a:ext>
            </a:extLst>
          </p:cNvPr>
          <p:cNvCxnSpPr/>
          <p:nvPr/>
        </p:nvCxnSpPr>
        <p:spPr>
          <a:xfrm>
            <a:off x="5986630" y="2764713"/>
            <a:ext cx="0" cy="3829725"/>
          </a:xfrm>
          <a:prstGeom prst="line">
            <a:avLst/>
          </a:prstGeom>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156CB83D-8590-164D-A332-56F3ECB92D9D}"/>
              </a:ext>
            </a:extLst>
          </p:cNvPr>
          <p:cNvSpPr txBox="1"/>
          <p:nvPr/>
        </p:nvSpPr>
        <p:spPr>
          <a:xfrm>
            <a:off x="914400" y="2793415"/>
            <a:ext cx="1129553" cy="369332"/>
          </a:xfrm>
          <a:prstGeom prst="rect">
            <a:avLst/>
          </a:prstGeom>
          <a:noFill/>
        </p:spPr>
        <p:txBody>
          <a:bodyPr wrap="square" rtlCol="0">
            <a:spAutoFit/>
          </a:bodyPr>
          <a:lstStyle/>
          <a:p>
            <a:r>
              <a:rPr kumimoji="1" lang="ja-JP" altLang="en-US"/>
              <a:t>種類</a:t>
            </a:r>
          </a:p>
        </p:txBody>
      </p:sp>
      <p:sp>
        <p:nvSpPr>
          <p:cNvPr id="29" name="テキスト ボックス 28">
            <a:extLst>
              <a:ext uri="{FF2B5EF4-FFF2-40B4-BE49-F238E27FC236}">
                <a16:creationId xmlns:a16="http://schemas.microsoft.com/office/drawing/2014/main" id="{77C11EFE-DC22-CB4F-BEAD-C23B649495C2}"/>
              </a:ext>
            </a:extLst>
          </p:cNvPr>
          <p:cNvSpPr txBox="1"/>
          <p:nvPr/>
        </p:nvSpPr>
        <p:spPr>
          <a:xfrm>
            <a:off x="3423614" y="2764713"/>
            <a:ext cx="1979406" cy="369332"/>
          </a:xfrm>
          <a:prstGeom prst="rect">
            <a:avLst/>
          </a:prstGeom>
          <a:noFill/>
        </p:spPr>
        <p:txBody>
          <a:bodyPr wrap="square" rtlCol="0">
            <a:spAutoFit/>
          </a:bodyPr>
          <a:lstStyle/>
          <a:p>
            <a:r>
              <a:rPr kumimoji="1" lang="ja-JP" altLang="en-US"/>
              <a:t>配信エリア</a:t>
            </a:r>
          </a:p>
        </p:txBody>
      </p:sp>
      <p:sp>
        <p:nvSpPr>
          <p:cNvPr id="30" name="テキスト ボックス 29">
            <a:extLst>
              <a:ext uri="{FF2B5EF4-FFF2-40B4-BE49-F238E27FC236}">
                <a16:creationId xmlns:a16="http://schemas.microsoft.com/office/drawing/2014/main" id="{9021552C-D4E2-B643-BBF8-E734C758B06A}"/>
              </a:ext>
            </a:extLst>
          </p:cNvPr>
          <p:cNvSpPr txBox="1"/>
          <p:nvPr/>
        </p:nvSpPr>
        <p:spPr>
          <a:xfrm>
            <a:off x="8347937" y="2775493"/>
            <a:ext cx="1979406" cy="369332"/>
          </a:xfrm>
          <a:prstGeom prst="rect">
            <a:avLst/>
          </a:prstGeom>
          <a:noFill/>
        </p:spPr>
        <p:txBody>
          <a:bodyPr wrap="square" rtlCol="0">
            <a:spAutoFit/>
          </a:bodyPr>
          <a:lstStyle/>
          <a:p>
            <a:r>
              <a:rPr kumimoji="1" lang="ja-JP" altLang="en-US"/>
              <a:t>配信のねらい</a:t>
            </a:r>
          </a:p>
        </p:txBody>
      </p:sp>
      <p:sp>
        <p:nvSpPr>
          <p:cNvPr id="31" name="テキスト ボックス 30">
            <a:extLst>
              <a:ext uri="{FF2B5EF4-FFF2-40B4-BE49-F238E27FC236}">
                <a16:creationId xmlns:a16="http://schemas.microsoft.com/office/drawing/2014/main" id="{28815666-CF32-3849-956E-340403D85FFE}"/>
              </a:ext>
            </a:extLst>
          </p:cNvPr>
          <p:cNvSpPr txBox="1"/>
          <p:nvPr/>
        </p:nvSpPr>
        <p:spPr>
          <a:xfrm>
            <a:off x="2194560" y="3162747"/>
            <a:ext cx="2323652" cy="276999"/>
          </a:xfrm>
          <a:prstGeom prst="rect">
            <a:avLst/>
          </a:prstGeom>
          <a:noFill/>
        </p:spPr>
        <p:txBody>
          <a:bodyPr wrap="square" rtlCol="0">
            <a:spAutoFit/>
          </a:bodyPr>
          <a:lstStyle/>
          <a:p>
            <a:r>
              <a:rPr kumimoji="1" lang="ja-JP" altLang="en-US" sz="1200"/>
              <a:t>◯◯店舗半径３</a:t>
            </a:r>
            <a:r>
              <a:rPr kumimoji="1" lang="en-US" altLang="ja-JP" sz="1200" dirty="0"/>
              <a:t>Km</a:t>
            </a:r>
            <a:endParaRPr kumimoji="1" lang="ja-JP" altLang="en-US" sz="1200"/>
          </a:p>
        </p:txBody>
      </p:sp>
      <p:sp>
        <p:nvSpPr>
          <p:cNvPr id="32" name="テキスト ボックス 31">
            <a:extLst>
              <a:ext uri="{FF2B5EF4-FFF2-40B4-BE49-F238E27FC236}">
                <a16:creationId xmlns:a16="http://schemas.microsoft.com/office/drawing/2014/main" id="{A412CB3E-D2D2-FA45-ADA0-85DDC39DB882}"/>
              </a:ext>
            </a:extLst>
          </p:cNvPr>
          <p:cNvSpPr txBox="1"/>
          <p:nvPr/>
        </p:nvSpPr>
        <p:spPr>
          <a:xfrm>
            <a:off x="2194560" y="3367140"/>
            <a:ext cx="2323652" cy="276999"/>
          </a:xfrm>
          <a:prstGeom prst="rect">
            <a:avLst/>
          </a:prstGeom>
          <a:noFill/>
        </p:spPr>
        <p:txBody>
          <a:bodyPr wrap="square" rtlCol="0">
            <a:spAutoFit/>
          </a:bodyPr>
          <a:lstStyle/>
          <a:p>
            <a:r>
              <a:rPr lang="ja-JP" altLang="en-US" sz="1200"/>
              <a:t>大学</a:t>
            </a:r>
            <a:r>
              <a:rPr kumimoji="1" lang="ja-JP" altLang="en-US" sz="1200"/>
              <a:t>半径３</a:t>
            </a:r>
            <a:r>
              <a:rPr kumimoji="1" lang="en-US" altLang="ja-JP" sz="1200" dirty="0"/>
              <a:t>0Km</a:t>
            </a:r>
            <a:r>
              <a:rPr kumimoji="1" lang="ja-JP" altLang="en-US" sz="1200"/>
              <a:t>　　等など</a:t>
            </a:r>
          </a:p>
        </p:txBody>
      </p:sp>
      <p:sp>
        <p:nvSpPr>
          <p:cNvPr id="34" name="テキスト ボックス 33">
            <a:extLst>
              <a:ext uri="{FF2B5EF4-FFF2-40B4-BE49-F238E27FC236}">
                <a16:creationId xmlns:a16="http://schemas.microsoft.com/office/drawing/2014/main" id="{128B224C-4472-BB4A-9E37-7DEC79B2EFBA}"/>
              </a:ext>
            </a:extLst>
          </p:cNvPr>
          <p:cNvSpPr txBox="1"/>
          <p:nvPr/>
        </p:nvSpPr>
        <p:spPr>
          <a:xfrm>
            <a:off x="2194560" y="4292301"/>
            <a:ext cx="2323652" cy="461665"/>
          </a:xfrm>
          <a:prstGeom prst="rect">
            <a:avLst/>
          </a:prstGeom>
          <a:noFill/>
        </p:spPr>
        <p:txBody>
          <a:bodyPr wrap="square" rtlCol="0">
            <a:spAutoFit/>
          </a:bodyPr>
          <a:lstStyle/>
          <a:p>
            <a:r>
              <a:rPr kumimoji="1" lang="ja-JP" altLang="en-US" sz="1200"/>
              <a:t>◯◯住宅展示場</a:t>
            </a:r>
            <a:endParaRPr kumimoji="1" lang="en-US" altLang="ja-JP" sz="1200" dirty="0"/>
          </a:p>
          <a:p>
            <a:r>
              <a:rPr lang="ja-JP" altLang="en-US" sz="1200"/>
              <a:t>◯◯会社モデルルーム　等など</a:t>
            </a:r>
            <a:endParaRPr kumimoji="1" lang="ja-JP" altLang="en-US" sz="1200"/>
          </a:p>
        </p:txBody>
      </p:sp>
      <p:sp>
        <p:nvSpPr>
          <p:cNvPr id="35" name="テキスト ボックス 34">
            <a:extLst>
              <a:ext uri="{FF2B5EF4-FFF2-40B4-BE49-F238E27FC236}">
                <a16:creationId xmlns:a16="http://schemas.microsoft.com/office/drawing/2014/main" id="{2E5E8146-A6C4-7C42-9FBD-68CF788C57B6}"/>
              </a:ext>
            </a:extLst>
          </p:cNvPr>
          <p:cNvSpPr txBox="1"/>
          <p:nvPr/>
        </p:nvSpPr>
        <p:spPr>
          <a:xfrm>
            <a:off x="2194560" y="5497157"/>
            <a:ext cx="2323652" cy="276999"/>
          </a:xfrm>
          <a:prstGeom prst="rect">
            <a:avLst/>
          </a:prstGeom>
          <a:noFill/>
        </p:spPr>
        <p:txBody>
          <a:bodyPr wrap="square" rtlCol="0">
            <a:spAutoFit/>
          </a:bodyPr>
          <a:lstStyle/>
          <a:p>
            <a:r>
              <a:rPr kumimoji="1" lang="ja-JP" altLang="en-US" sz="1200"/>
              <a:t>◯◯市　◯◯町　・・・・</a:t>
            </a:r>
          </a:p>
        </p:txBody>
      </p:sp>
      <p:sp>
        <p:nvSpPr>
          <p:cNvPr id="37" name="テキスト ボックス 36">
            <a:extLst>
              <a:ext uri="{FF2B5EF4-FFF2-40B4-BE49-F238E27FC236}">
                <a16:creationId xmlns:a16="http://schemas.microsoft.com/office/drawing/2014/main" id="{B53B1C60-DC8D-234B-86FF-E4D5EBFA74EC}"/>
              </a:ext>
            </a:extLst>
          </p:cNvPr>
          <p:cNvSpPr txBox="1"/>
          <p:nvPr/>
        </p:nvSpPr>
        <p:spPr>
          <a:xfrm>
            <a:off x="6132513" y="3144825"/>
            <a:ext cx="5614838" cy="276999"/>
          </a:xfrm>
          <a:prstGeom prst="rect">
            <a:avLst/>
          </a:prstGeom>
          <a:noFill/>
        </p:spPr>
        <p:txBody>
          <a:bodyPr wrap="square" rtlCol="0">
            <a:spAutoFit/>
          </a:bodyPr>
          <a:lstStyle/>
          <a:p>
            <a:r>
              <a:rPr kumimoji="1" lang="ja-JP" altLang="en-US" sz="1200"/>
              <a:t>◯月◯日に開催予定のキャンペーンにおいて即効性のある集客をおこなうため</a:t>
            </a:r>
          </a:p>
        </p:txBody>
      </p:sp>
      <p:sp>
        <p:nvSpPr>
          <p:cNvPr id="38" name="テキスト ボックス 37">
            <a:extLst>
              <a:ext uri="{FF2B5EF4-FFF2-40B4-BE49-F238E27FC236}">
                <a16:creationId xmlns:a16="http://schemas.microsoft.com/office/drawing/2014/main" id="{DF61C218-442D-FF49-8E18-129CBD3F048F}"/>
              </a:ext>
            </a:extLst>
          </p:cNvPr>
          <p:cNvSpPr txBox="1"/>
          <p:nvPr/>
        </p:nvSpPr>
        <p:spPr>
          <a:xfrm>
            <a:off x="6132513" y="4371197"/>
            <a:ext cx="5614838" cy="276999"/>
          </a:xfrm>
          <a:prstGeom prst="rect">
            <a:avLst/>
          </a:prstGeom>
          <a:noFill/>
        </p:spPr>
        <p:txBody>
          <a:bodyPr wrap="square" rtlCol="0">
            <a:spAutoFit/>
          </a:bodyPr>
          <a:lstStyle/>
          <a:p>
            <a:r>
              <a:rPr kumimoji="1" lang="ja-JP" altLang="en-US" sz="1200"/>
              <a:t>◯月◯日に開催予定のキャンペーンにおいて即効性のある集客をおこなうため</a:t>
            </a:r>
          </a:p>
        </p:txBody>
      </p:sp>
      <p:sp>
        <p:nvSpPr>
          <p:cNvPr id="39" name="テキスト ボックス 38">
            <a:extLst>
              <a:ext uri="{FF2B5EF4-FFF2-40B4-BE49-F238E27FC236}">
                <a16:creationId xmlns:a16="http://schemas.microsoft.com/office/drawing/2014/main" id="{7F63E529-5CE3-9D44-9CA8-744905310B29}"/>
              </a:ext>
            </a:extLst>
          </p:cNvPr>
          <p:cNvSpPr txBox="1"/>
          <p:nvPr/>
        </p:nvSpPr>
        <p:spPr>
          <a:xfrm>
            <a:off x="6132513" y="5479234"/>
            <a:ext cx="5614838" cy="276999"/>
          </a:xfrm>
          <a:prstGeom prst="rect">
            <a:avLst/>
          </a:prstGeom>
          <a:noFill/>
        </p:spPr>
        <p:txBody>
          <a:bodyPr wrap="square" rtlCol="0">
            <a:spAutoFit/>
          </a:bodyPr>
          <a:lstStyle/>
          <a:p>
            <a:r>
              <a:rPr lang="ja-JP" altLang="en-US" sz="1200"/>
              <a:t>現在のチラシの効果測定を行いたい</a:t>
            </a:r>
            <a:endParaRPr kumimoji="1" lang="ja-JP" altLang="en-US" sz="1200"/>
          </a:p>
        </p:txBody>
      </p:sp>
    </p:spTree>
    <p:extLst>
      <p:ext uri="{BB962C8B-B14F-4D97-AF65-F5344CB8AC3E}">
        <p14:creationId xmlns:p14="http://schemas.microsoft.com/office/powerpoint/2010/main" val="256436161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TotalTime>
  <Words>368</Words>
  <Application>Microsoft Macintosh PowerPoint</Application>
  <PresentationFormat>ワイド画面</PresentationFormat>
  <Paragraphs>52</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メイリオ</vt:lpstr>
      <vt:lpstr>Arial</vt:lpstr>
      <vt:lpstr>Calibri</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松本 光市</dc:creator>
  <cp:lastModifiedBy>松本 光市</cp:lastModifiedBy>
  <cp:revision>8</cp:revision>
  <dcterms:created xsi:type="dcterms:W3CDTF">2019-06-17T02:40:23Z</dcterms:created>
  <dcterms:modified xsi:type="dcterms:W3CDTF">2019-06-17T04:50:35Z</dcterms:modified>
</cp:coreProperties>
</file>