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56" r:id="rId4"/>
    <p:sldId id="259" r:id="rId5"/>
    <p:sldId id="260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18"/>
    <p:restoredTop sz="94780"/>
  </p:normalViewPr>
  <p:slideViewPr>
    <p:cSldViewPr snapToGrid="0" snapToObjects="1">
      <p:cViewPr varScale="1">
        <p:scale>
          <a:sx n="120" d="100"/>
          <a:sy n="120" d="100"/>
        </p:scale>
        <p:origin x="28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A8544C-0D83-5846-9D28-76DB2A58618F}" type="doc">
      <dgm:prSet loTypeId="urn:microsoft.com/office/officeart/2005/8/layout/pyramid1" loCatId="" qsTypeId="urn:microsoft.com/office/officeart/2005/8/quickstyle/simple1" qsCatId="simple" csTypeId="urn:microsoft.com/office/officeart/2005/8/colors/accent1_2" csCatId="accent1" phldr="1"/>
      <dgm:spPr/>
    </dgm:pt>
    <dgm:pt modelId="{7859C10A-36EF-2D4D-9974-ECCC9D7FCCCA}">
      <dgm:prSet phldrT="[テキスト]" custT="1"/>
      <dgm:spPr>
        <a:solidFill>
          <a:srgbClr val="FF0000"/>
        </a:solidFill>
      </dgm:spPr>
      <dgm:t>
        <a:bodyPr/>
        <a:lstStyle/>
        <a:p>
          <a:r>
            <a:rPr kumimoji="1" lang="ja-JP" altLang="en-US" sz="1800" b="1"/>
            <a:t>ホット</a:t>
          </a:r>
          <a:endParaRPr kumimoji="1" lang="en-US" altLang="ja-JP" sz="1800" b="1" dirty="0"/>
        </a:p>
        <a:p>
          <a:r>
            <a:rPr kumimoji="1" lang="ja-JP" altLang="en-US" sz="1800" b="1"/>
            <a:t>リード</a:t>
          </a:r>
        </a:p>
      </dgm:t>
    </dgm:pt>
    <dgm:pt modelId="{C98CDB08-3B95-4E49-B6AB-50550A11AE84}" type="parTrans" cxnId="{EF768F94-4F75-8B4B-B166-ADA485679892}">
      <dgm:prSet/>
      <dgm:spPr/>
      <dgm:t>
        <a:bodyPr/>
        <a:lstStyle/>
        <a:p>
          <a:endParaRPr kumimoji="1" lang="ja-JP" altLang="en-US" sz="1200"/>
        </a:p>
      </dgm:t>
    </dgm:pt>
    <dgm:pt modelId="{6E9BBAED-ABAC-3445-8938-71F68F66DCC5}" type="sibTrans" cxnId="{EF768F94-4F75-8B4B-B166-ADA485679892}">
      <dgm:prSet/>
      <dgm:spPr/>
      <dgm:t>
        <a:bodyPr/>
        <a:lstStyle/>
        <a:p>
          <a:endParaRPr kumimoji="1" lang="ja-JP" altLang="en-US" sz="1200"/>
        </a:p>
      </dgm:t>
    </dgm:pt>
    <dgm:pt modelId="{04387088-B755-FD4F-B284-945A0EE8149A}">
      <dgm:prSet phldrT="[テキスト]" custT="1"/>
      <dgm:spPr>
        <a:solidFill>
          <a:schemeClr val="accent2"/>
        </a:solidFill>
      </dgm:spPr>
      <dgm:t>
        <a:bodyPr/>
        <a:lstStyle/>
        <a:p>
          <a:r>
            <a:rPr kumimoji="1" lang="ja-JP" altLang="en-US" sz="1800" b="1"/>
            <a:t>ウォーム</a:t>
          </a:r>
          <a:endParaRPr kumimoji="1" lang="en-US" altLang="ja-JP" sz="1800" b="1" dirty="0"/>
        </a:p>
        <a:p>
          <a:r>
            <a:rPr kumimoji="1" lang="ja-JP" altLang="en-US" sz="1800" b="1"/>
            <a:t>リード</a:t>
          </a:r>
        </a:p>
      </dgm:t>
    </dgm:pt>
    <dgm:pt modelId="{9E44FD35-AA59-384E-B0A8-0FA5EC96DD2C}" type="parTrans" cxnId="{ECBDAA99-D3C1-014A-ABFE-30F84D453D87}">
      <dgm:prSet/>
      <dgm:spPr/>
      <dgm:t>
        <a:bodyPr/>
        <a:lstStyle/>
        <a:p>
          <a:endParaRPr kumimoji="1" lang="ja-JP" altLang="en-US" sz="1200"/>
        </a:p>
      </dgm:t>
    </dgm:pt>
    <dgm:pt modelId="{9610E831-3056-1945-BA0C-2C1277D52B7E}" type="sibTrans" cxnId="{ECBDAA99-D3C1-014A-ABFE-30F84D453D87}">
      <dgm:prSet/>
      <dgm:spPr/>
      <dgm:t>
        <a:bodyPr/>
        <a:lstStyle/>
        <a:p>
          <a:endParaRPr kumimoji="1" lang="ja-JP" altLang="en-US" sz="1200"/>
        </a:p>
      </dgm:t>
    </dgm:pt>
    <dgm:pt modelId="{820E685F-3770-C34A-AF18-6F77EFD32EDA}">
      <dgm:prSet phldrT="[テキスト]" custT="1"/>
      <dgm:spPr/>
      <dgm:t>
        <a:bodyPr/>
        <a:lstStyle/>
        <a:p>
          <a:pPr algn="l"/>
          <a:r>
            <a:rPr kumimoji="1" lang="ja-JP" altLang="en-US" sz="1800" b="1"/>
            <a:t>コールド</a:t>
          </a:r>
          <a:endParaRPr kumimoji="1" lang="en-US" altLang="ja-JP" sz="1800" b="1" dirty="0"/>
        </a:p>
        <a:p>
          <a:pPr algn="l"/>
          <a:r>
            <a:rPr kumimoji="1" lang="ja-JP" altLang="en-US" sz="1800" b="1"/>
            <a:t>リード</a:t>
          </a:r>
        </a:p>
      </dgm:t>
    </dgm:pt>
    <dgm:pt modelId="{6CB8A8C1-CC34-5248-8EBE-E6AB8515924A}" type="parTrans" cxnId="{A52DEA0B-3299-3940-A5B6-276843B3F22A}">
      <dgm:prSet/>
      <dgm:spPr/>
      <dgm:t>
        <a:bodyPr/>
        <a:lstStyle/>
        <a:p>
          <a:endParaRPr kumimoji="1" lang="ja-JP" altLang="en-US" sz="1200"/>
        </a:p>
      </dgm:t>
    </dgm:pt>
    <dgm:pt modelId="{26F71CB0-BCAB-7147-B103-A0DDACA55D0C}" type="sibTrans" cxnId="{A52DEA0B-3299-3940-A5B6-276843B3F22A}">
      <dgm:prSet/>
      <dgm:spPr/>
      <dgm:t>
        <a:bodyPr/>
        <a:lstStyle/>
        <a:p>
          <a:endParaRPr kumimoji="1" lang="ja-JP" altLang="en-US" sz="1200"/>
        </a:p>
      </dgm:t>
    </dgm:pt>
    <dgm:pt modelId="{BF8C6566-F5FD-7942-BB52-5180CD813EEF}" type="pres">
      <dgm:prSet presAssocID="{F2A8544C-0D83-5846-9D28-76DB2A58618F}" presName="Name0" presStyleCnt="0">
        <dgm:presLayoutVars>
          <dgm:dir/>
          <dgm:animLvl val="lvl"/>
          <dgm:resizeHandles val="exact"/>
        </dgm:presLayoutVars>
      </dgm:prSet>
      <dgm:spPr/>
    </dgm:pt>
    <dgm:pt modelId="{432EB22E-4AA6-DC4B-B90A-DC1F81C734AF}" type="pres">
      <dgm:prSet presAssocID="{7859C10A-36EF-2D4D-9974-ECCC9D7FCCCA}" presName="Name8" presStyleCnt="0"/>
      <dgm:spPr/>
    </dgm:pt>
    <dgm:pt modelId="{51048284-715D-9142-82D8-43CE137A16FE}" type="pres">
      <dgm:prSet presAssocID="{7859C10A-36EF-2D4D-9974-ECCC9D7FCCCA}" presName="level" presStyleLbl="node1" presStyleIdx="0" presStyleCnt="3">
        <dgm:presLayoutVars>
          <dgm:chMax val="1"/>
          <dgm:bulletEnabled val="1"/>
        </dgm:presLayoutVars>
      </dgm:prSet>
      <dgm:spPr/>
    </dgm:pt>
    <dgm:pt modelId="{86B36E0B-C0D0-544A-A3AA-29A48F876E10}" type="pres">
      <dgm:prSet presAssocID="{7859C10A-36EF-2D4D-9974-ECCC9D7FCCC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7F9DA47-0B50-D845-9DC5-2A3596A79AE1}" type="pres">
      <dgm:prSet presAssocID="{04387088-B755-FD4F-B284-945A0EE8149A}" presName="Name8" presStyleCnt="0"/>
      <dgm:spPr/>
    </dgm:pt>
    <dgm:pt modelId="{153DED23-1E32-6A4A-B374-F0A4255AC0E4}" type="pres">
      <dgm:prSet presAssocID="{04387088-B755-FD4F-B284-945A0EE8149A}" presName="level" presStyleLbl="node1" presStyleIdx="1" presStyleCnt="3">
        <dgm:presLayoutVars>
          <dgm:chMax val="1"/>
          <dgm:bulletEnabled val="1"/>
        </dgm:presLayoutVars>
      </dgm:prSet>
      <dgm:spPr/>
    </dgm:pt>
    <dgm:pt modelId="{75F276F1-50D5-0B40-961F-FEE8DC23E299}" type="pres">
      <dgm:prSet presAssocID="{04387088-B755-FD4F-B284-945A0EE8149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69C4E51-C25F-084A-8AF9-F24012298743}" type="pres">
      <dgm:prSet presAssocID="{820E685F-3770-C34A-AF18-6F77EFD32EDA}" presName="Name8" presStyleCnt="0"/>
      <dgm:spPr/>
    </dgm:pt>
    <dgm:pt modelId="{3B21B957-A004-914C-97EA-4BFDA93BC95E}" type="pres">
      <dgm:prSet presAssocID="{820E685F-3770-C34A-AF18-6F77EFD32EDA}" presName="level" presStyleLbl="node1" presStyleIdx="2" presStyleCnt="3" custLinFactNeighborX="-327" custLinFactNeighborY="1113">
        <dgm:presLayoutVars>
          <dgm:chMax val="1"/>
          <dgm:bulletEnabled val="1"/>
        </dgm:presLayoutVars>
      </dgm:prSet>
      <dgm:spPr/>
    </dgm:pt>
    <dgm:pt modelId="{60FB9ED7-B90B-6646-BC9D-115D2718AF52}" type="pres">
      <dgm:prSet presAssocID="{820E685F-3770-C34A-AF18-6F77EFD32EDA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0BE50D07-AF4A-0F44-9452-4CB906A0972D}" type="presOf" srcId="{820E685F-3770-C34A-AF18-6F77EFD32EDA}" destId="{60FB9ED7-B90B-6646-BC9D-115D2718AF52}" srcOrd="1" destOrd="0" presId="urn:microsoft.com/office/officeart/2005/8/layout/pyramid1"/>
    <dgm:cxn modelId="{A52DEA0B-3299-3940-A5B6-276843B3F22A}" srcId="{F2A8544C-0D83-5846-9D28-76DB2A58618F}" destId="{820E685F-3770-C34A-AF18-6F77EFD32EDA}" srcOrd="2" destOrd="0" parTransId="{6CB8A8C1-CC34-5248-8EBE-E6AB8515924A}" sibTransId="{26F71CB0-BCAB-7147-B103-A0DDACA55D0C}"/>
    <dgm:cxn modelId="{85A42910-C3F0-D54B-A817-97A99D46270D}" type="presOf" srcId="{F2A8544C-0D83-5846-9D28-76DB2A58618F}" destId="{BF8C6566-F5FD-7942-BB52-5180CD813EEF}" srcOrd="0" destOrd="0" presId="urn:microsoft.com/office/officeart/2005/8/layout/pyramid1"/>
    <dgm:cxn modelId="{A1CB4260-166D-2645-8675-7598B1E297F1}" type="presOf" srcId="{7859C10A-36EF-2D4D-9974-ECCC9D7FCCCA}" destId="{86B36E0B-C0D0-544A-A3AA-29A48F876E10}" srcOrd="1" destOrd="0" presId="urn:microsoft.com/office/officeart/2005/8/layout/pyramid1"/>
    <dgm:cxn modelId="{28188490-5DFB-174E-90CF-E1D7C1876FB1}" type="presOf" srcId="{04387088-B755-FD4F-B284-945A0EE8149A}" destId="{75F276F1-50D5-0B40-961F-FEE8DC23E299}" srcOrd="1" destOrd="0" presId="urn:microsoft.com/office/officeart/2005/8/layout/pyramid1"/>
    <dgm:cxn modelId="{EF768F94-4F75-8B4B-B166-ADA485679892}" srcId="{F2A8544C-0D83-5846-9D28-76DB2A58618F}" destId="{7859C10A-36EF-2D4D-9974-ECCC9D7FCCCA}" srcOrd="0" destOrd="0" parTransId="{C98CDB08-3B95-4E49-B6AB-50550A11AE84}" sibTransId="{6E9BBAED-ABAC-3445-8938-71F68F66DCC5}"/>
    <dgm:cxn modelId="{ECBDAA99-D3C1-014A-ABFE-30F84D453D87}" srcId="{F2A8544C-0D83-5846-9D28-76DB2A58618F}" destId="{04387088-B755-FD4F-B284-945A0EE8149A}" srcOrd="1" destOrd="0" parTransId="{9E44FD35-AA59-384E-B0A8-0FA5EC96DD2C}" sibTransId="{9610E831-3056-1945-BA0C-2C1277D52B7E}"/>
    <dgm:cxn modelId="{8FA1149A-DE30-6441-8681-8C6CA9CB6BFF}" type="presOf" srcId="{7859C10A-36EF-2D4D-9974-ECCC9D7FCCCA}" destId="{51048284-715D-9142-82D8-43CE137A16FE}" srcOrd="0" destOrd="0" presId="urn:microsoft.com/office/officeart/2005/8/layout/pyramid1"/>
    <dgm:cxn modelId="{3B10F7CD-2BEF-B045-9E2E-A76A15086E2F}" type="presOf" srcId="{820E685F-3770-C34A-AF18-6F77EFD32EDA}" destId="{3B21B957-A004-914C-97EA-4BFDA93BC95E}" srcOrd="0" destOrd="0" presId="urn:microsoft.com/office/officeart/2005/8/layout/pyramid1"/>
    <dgm:cxn modelId="{FB5E60EC-CCF1-074F-8D25-2B3C2DE7B882}" type="presOf" srcId="{04387088-B755-FD4F-B284-945A0EE8149A}" destId="{153DED23-1E32-6A4A-B374-F0A4255AC0E4}" srcOrd="0" destOrd="0" presId="urn:microsoft.com/office/officeart/2005/8/layout/pyramid1"/>
    <dgm:cxn modelId="{BD142B29-8162-E446-BCE5-755068F0FC05}" type="presParOf" srcId="{BF8C6566-F5FD-7942-BB52-5180CD813EEF}" destId="{432EB22E-4AA6-DC4B-B90A-DC1F81C734AF}" srcOrd="0" destOrd="0" presId="urn:microsoft.com/office/officeart/2005/8/layout/pyramid1"/>
    <dgm:cxn modelId="{D791BE3C-7447-5C4C-A527-3B20EBCEF563}" type="presParOf" srcId="{432EB22E-4AA6-DC4B-B90A-DC1F81C734AF}" destId="{51048284-715D-9142-82D8-43CE137A16FE}" srcOrd="0" destOrd="0" presId="urn:microsoft.com/office/officeart/2005/8/layout/pyramid1"/>
    <dgm:cxn modelId="{6C4AA024-79FC-7442-887A-A5207A404D0E}" type="presParOf" srcId="{432EB22E-4AA6-DC4B-B90A-DC1F81C734AF}" destId="{86B36E0B-C0D0-544A-A3AA-29A48F876E10}" srcOrd="1" destOrd="0" presId="urn:microsoft.com/office/officeart/2005/8/layout/pyramid1"/>
    <dgm:cxn modelId="{74372F58-38AB-5B4A-AC00-83DFAB4F51AE}" type="presParOf" srcId="{BF8C6566-F5FD-7942-BB52-5180CD813EEF}" destId="{97F9DA47-0B50-D845-9DC5-2A3596A79AE1}" srcOrd="1" destOrd="0" presId="urn:microsoft.com/office/officeart/2005/8/layout/pyramid1"/>
    <dgm:cxn modelId="{10F1768D-0B6D-2C49-A6A7-30C41A7CB8AB}" type="presParOf" srcId="{97F9DA47-0B50-D845-9DC5-2A3596A79AE1}" destId="{153DED23-1E32-6A4A-B374-F0A4255AC0E4}" srcOrd="0" destOrd="0" presId="urn:microsoft.com/office/officeart/2005/8/layout/pyramid1"/>
    <dgm:cxn modelId="{B94AF20A-0DE7-8941-B593-3BEB4A233872}" type="presParOf" srcId="{97F9DA47-0B50-D845-9DC5-2A3596A79AE1}" destId="{75F276F1-50D5-0B40-961F-FEE8DC23E299}" srcOrd="1" destOrd="0" presId="urn:microsoft.com/office/officeart/2005/8/layout/pyramid1"/>
    <dgm:cxn modelId="{4642CCFC-800F-714C-A95E-AFBDCAB538A1}" type="presParOf" srcId="{BF8C6566-F5FD-7942-BB52-5180CD813EEF}" destId="{069C4E51-C25F-084A-8AF9-F24012298743}" srcOrd="2" destOrd="0" presId="urn:microsoft.com/office/officeart/2005/8/layout/pyramid1"/>
    <dgm:cxn modelId="{1CE07A64-6B8F-574D-AD59-8D36AD465EC1}" type="presParOf" srcId="{069C4E51-C25F-084A-8AF9-F24012298743}" destId="{3B21B957-A004-914C-97EA-4BFDA93BC95E}" srcOrd="0" destOrd="0" presId="urn:microsoft.com/office/officeart/2005/8/layout/pyramid1"/>
    <dgm:cxn modelId="{9DAE8FF4-77A7-5B41-A9F7-AF0D3151D271}" type="presParOf" srcId="{069C4E51-C25F-084A-8AF9-F24012298743}" destId="{60FB9ED7-B90B-6646-BC9D-115D2718AF52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048284-715D-9142-82D8-43CE137A16FE}">
      <dsp:nvSpPr>
        <dsp:cNvPr id="0" name=""/>
        <dsp:cNvSpPr/>
      </dsp:nvSpPr>
      <dsp:spPr>
        <a:xfrm>
          <a:off x="1604391" y="0"/>
          <a:ext cx="1604391" cy="1242635"/>
        </a:xfrm>
        <a:prstGeom prst="trapezoid">
          <a:avLst>
            <a:gd name="adj" fmla="val 64556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800" b="1" kern="1200"/>
            <a:t>ホット</a:t>
          </a:r>
          <a:endParaRPr kumimoji="1" lang="en-US" altLang="ja-JP" sz="1800" b="1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800" b="1" kern="1200"/>
            <a:t>リード</a:t>
          </a:r>
        </a:p>
      </dsp:txBody>
      <dsp:txXfrm>
        <a:off x="1604391" y="0"/>
        <a:ext cx="1604391" cy="1242635"/>
      </dsp:txXfrm>
    </dsp:sp>
    <dsp:sp modelId="{153DED23-1E32-6A4A-B374-F0A4255AC0E4}">
      <dsp:nvSpPr>
        <dsp:cNvPr id="0" name=""/>
        <dsp:cNvSpPr/>
      </dsp:nvSpPr>
      <dsp:spPr>
        <a:xfrm>
          <a:off x="802195" y="1242635"/>
          <a:ext cx="3208783" cy="1242635"/>
        </a:xfrm>
        <a:prstGeom prst="trapezoid">
          <a:avLst>
            <a:gd name="adj" fmla="val 64556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800" b="1" kern="1200"/>
            <a:t>ウォーム</a:t>
          </a:r>
          <a:endParaRPr kumimoji="1" lang="en-US" altLang="ja-JP" sz="1800" b="1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800" b="1" kern="1200"/>
            <a:t>リード</a:t>
          </a:r>
        </a:p>
      </dsp:txBody>
      <dsp:txXfrm>
        <a:off x="1363732" y="1242635"/>
        <a:ext cx="2085709" cy="1242635"/>
      </dsp:txXfrm>
    </dsp:sp>
    <dsp:sp modelId="{3B21B957-A004-914C-97EA-4BFDA93BC95E}">
      <dsp:nvSpPr>
        <dsp:cNvPr id="0" name=""/>
        <dsp:cNvSpPr/>
      </dsp:nvSpPr>
      <dsp:spPr>
        <a:xfrm>
          <a:off x="0" y="2485270"/>
          <a:ext cx="4813175" cy="1242635"/>
        </a:xfrm>
        <a:prstGeom prst="trapezoid">
          <a:avLst>
            <a:gd name="adj" fmla="val 6455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800" b="1" kern="1200"/>
            <a:t>コールド</a:t>
          </a:r>
          <a:endParaRPr kumimoji="1" lang="en-US" altLang="ja-JP" sz="1800" b="1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800" b="1" kern="1200"/>
            <a:t>リード</a:t>
          </a:r>
        </a:p>
      </dsp:txBody>
      <dsp:txXfrm>
        <a:off x="842305" y="2485270"/>
        <a:ext cx="3128563" cy="12426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B23F2C-45C0-FB48-9894-9F62747DB941}" type="datetimeFigureOut">
              <a:rPr kumimoji="1" lang="ja-JP" altLang="en-US" smtClean="0"/>
              <a:t>2019/10/10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14750E-6777-B245-8289-CC52C982C8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5821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14750E-6777-B245-8289-CC52C982C8E6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8060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14750E-6777-B245-8289-CC52C982C8E6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0264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14750E-6777-B245-8289-CC52C982C8E6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1889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4683D1-352C-FF4C-AEB5-529BFA67E4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C22BB0E-1388-B24E-8640-9E988B7F27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94C46E0-5790-F240-B7A2-1EA5B6414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11D3C-DB83-D645-9B40-2D06BE1F17B2}" type="datetimeFigureOut">
              <a:rPr kumimoji="1" lang="ja-JP" altLang="en-US" smtClean="0"/>
              <a:t>2019/10/10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B1D1876-AAA4-6245-BA6A-9AF581230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BB0DD17-CB0A-D84F-A40F-C0D8B1C8C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67DCD-52AE-FB42-9495-3754BB8575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2746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5B350D-7D1C-7F4F-BDC8-92D0C9E3C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E533AD0-0128-0F46-B81B-2308B25069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2907B9E-8657-6640-9037-CEC8D2D98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11D3C-DB83-D645-9B40-2D06BE1F17B2}" type="datetimeFigureOut">
              <a:rPr kumimoji="1" lang="ja-JP" altLang="en-US" smtClean="0"/>
              <a:t>2019/10/10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8C79043-CFA2-8847-9B44-E543F83BC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4BA679F-19C6-CA4F-91C8-F35536768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67DCD-52AE-FB42-9495-3754BB8575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556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8A216ED9-C449-D846-A735-9E26BAEEC0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549681F-2654-244C-8342-F0AF962288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03B1F0D-6922-3541-81FD-4E3FC61C0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11D3C-DB83-D645-9B40-2D06BE1F17B2}" type="datetimeFigureOut">
              <a:rPr kumimoji="1" lang="ja-JP" altLang="en-US" smtClean="0"/>
              <a:t>2019/10/10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B5505A7-8964-7949-805E-6B9A8578F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7B9FE90-D88A-3F48-9E1D-20804C2A7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67DCD-52AE-FB42-9495-3754BB8575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191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5E0929E-C0D2-6E49-BFA7-B2521F97E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2C16EFB-2369-F749-8383-8D304529E0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E519D75-2E3B-7045-9DCE-61D2DFFC6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11D3C-DB83-D645-9B40-2D06BE1F17B2}" type="datetimeFigureOut">
              <a:rPr kumimoji="1" lang="ja-JP" altLang="en-US" smtClean="0"/>
              <a:t>2019/10/10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3EA8D7-147E-5648-9A74-E88CD728C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DBF5105-5456-8B49-B499-38DA7BA3D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67DCD-52AE-FB42-9495-3754BB8575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4084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9AF9B76-52B3-F34C-A13E-58FE29446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F61659A-D5FF-0842-976A-2AF06CB86D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23FD448-8DDD-594F-AF72-4CA9BCC8E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11D3C-DB83-D645-9B40-2D06BE1F17B2}" type="datetimeFigureOut">
              <a:rPr kumimoji="1" lang="ja-JP" altLang="en-US" smtClean="0"/>
              <a:t>2019/10/10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0FA3CFA-C8E0-0F48-9313-68AB1F20B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1284EE1-270E-7F4D-930D-E82092951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67DCD-52AE-FB42-9495-3754BB8575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529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B297A3-1327-E048-AB83-94C2C5FAA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534B7D9-CDC6-2249-86B0-A77B8DDF88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3519FBA-83FF-F143-9109-471CF9601D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F9EBA6D-2B97-0849-BC7E-979C14E7B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11D3C-DB83-D645-9B40-2D06BE1F17B2}" type="datetimeFigureOut">
              <a:rPr kumimoji="1" lang="ja-JP" altLang="en-US" smtClean="0"/>
              <a:t>2019/10/10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81FB492-8123-3741-AA10-55E0EA5C5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8D88319-EFA6-AC4A-9498-4DA24EDB7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67DCD-52AE-FB42-9495-3754BB8575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6255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535B8D-E532-7241-8E3A-746AEAC3D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A5FB4BE-4176-D345-8A86-2BC1F08CC8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B0AAFCE-C3A7-924D-ABBB-2F214D4DD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4ECF6AD-15B9-344D-B6AD-0B0D550890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138200D-F2B4-F04D-87BD-FD64D649B8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A9581AB-323C-A142-AA5D-42E01EB97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11D3C-DB83-D645-9B40-2D06BE1F17B2}" type="datetimeFigureOut">
              <a:rPr kumimoji="1" lang="ja-JP" altLang="en-US" smtClean="0"/>
              <a:t>2019/10/10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C6398C4-E151-C243-8610-23DD4F73F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95CD52D-B065-DD47-8FBC-9C92AA558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67DCD-52AE-FB42-9495-3754BB8575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5510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D8B665-7638-3B4C-B770-72C3E88B4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79858F2-4BEC-3040-9687-D9A122F8D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11D3C-DB83-D645-9B40-2D06BE1F17B2}" type="datetimeFigureOut">
              <a:rPr kumimoji="1" lang="ja-JP" altLang="en-US" smtClean="0"/>
              <a:t>2019/10/10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E139EAC-1103-FE47-A03D-D6F8E8F1B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9FDDEFE-798E-164B-898D-D4BF0A6F6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67DCD-52AE-FB42-9495-3754BB8575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7520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1E9449C-406E-0641-9DDC-02B5B7460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11D3C-DB83-D645-9B40-2D06BE1F17B2}" type="datetimeFigureOut">
              <a:rPr kumimoji="1" lang="ja-JP" altLang="en-US" smtClean="0"/>
              <a:t>2019/10/10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759F7C5-AF8A-D34D-AE07-0F8DC9209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AC1E38D-AB60-8A41-B315-D5E7A39D1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67DCD-52AE-FB42-9495-3754BB8575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9537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40562D-5085-A04A-B744-198F3C78D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BBDC0F2-9211-8244-8470-E7045E997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6194886-F62F-DA48-AD1B-FAF60FC93D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F847A86-D94F-DE4A-8C7C-FBA26BF20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11D3C-DB83-D645-9B40-2D06BE1F17B2}" type="datetimeFigureOut">
              <a:rPr kumimoji="1" lang="ja-JP" altLang="en-US" smtClean="0"/>
              <a:t>2019/10/10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9852BAA-40C5-5E4B-8D90-745647203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5D491D8-A602-4543-8F9E-F11EDAB6C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67DCD-52AE-FB42-9495-3754BB8575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7286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738B1C-E8EB-A045-AB43-B2051CFF7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4C80640C-6489-074F-A71E-1C0CD5DAAC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D81913A-85C8-FC4F-AB79-FDF1227C45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EE38E16-493B-C640-AFAE-D9B64DF1F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11D3C-DB83-D645-9B40-2D06BE1F17B2}" type="datetimeFigureOut">
              <a:rPr kumimoji="1" lang="ja-JP" altLang="en-US" smtClean="0"/>
              <a:t>2019/10/10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BF256C7-E0DA-5F4B-8A15-4EF20C894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4ED4030-3D05-5F42-93CB-27E1145FB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67DCD-52AE-FB42-9495-3754BB8575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0442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028DF15A-56CB-6D49-8FFB-075653995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95B84B3-44E9-0940-8E10-1FDF3F67E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9EACE82-6BE3-2041-85E8-13E08C8556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11D3C-DB83-D645-9B40-2D06BE1F17B2}" type="datetimeFigureOut">
              <a:rPr kumimoji="1" lang="ja-JP" altLang="en-US" smtClean="0"/>
              <a:t>2019/10/10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2B5BDF0-210C-5D4E-AF4D-095F0F983B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6BB4FC1-D62E-E747-9DBC-52B99D50F3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67DCD-52AE-FB42-9495-3754BB8575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4995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1.jpeg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8.png"/><Relationship Id="rId5" Type="http://schemas.openxmlformats.org/officeDocument/2006/relationships/diagramData" Target="../diagrams/data1.xml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tiff"/><Relationship Id="rId3" Type="http://schemas.openxmlformats.org/officeDocument/2006/relationships/image" Target="../media/image1.jpeg"/><Relationship Id="rId7" Type="http://schemas.openxmlformats.org/officeDocument/2006/relationships/image" Target="../media/image16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tiff"/><Relationship Id="rId5" Type="http://schemas.openxmlformats.org/officeDocument/2006/relationships/image" Target="../media/image14.tiff"/><Relationship Id="rId4" Type="http://schemas.openxmlformats.org/officeDocument/2006/relationships/image" Target="../media/image1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59E94F9-735D-5C4B-B18C-4F3F85706932}"/>
              </a:ext>
            </a:extLst>
          </p:cNvPr>
          <p:cNvSpPr/>
          <p:nvPr/>
        </p:nvSpPr>
        <p:spPr>
          <a:xfrm>
            <a:off x="0" y="0"/>
            <a:ext cx="12192000" cy="1736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AD7C36D-2AE9-AA4F-BBAE-1747FB2B162D}"/>
              </a:ext>
            </a:extLst>
          </p:cNvPr>
          <p:cNvSpPr/>
          <p:nvPr/>
        </p:nvSpPr>
        <p:spPr>
          <a:xfrm>
            <a:off x="0" y="6684380"/>
            <a:ext cx="12192000" cy="1736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BA1D022-7816-254E-ACFF-5702AE8F15BB}"/>
              </a:ext>
            </a:extLst>
          </p:cNvPr>
          <p:cNvSpPr txBox="1"/>
          <p:nvPr/>
        </p:nvSpPr>
        <p:spPr>
          <a:xfrm>
            <a:off x="2925899" y="2722994"/>
            <a:ext cx="6340198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/>
              <a:t>株式会社</a:t>
            </a:r>
            <a:r>
              <a:rPr lang="ja-JP" altLang="en-US" sz="2000"/>
              <a:t>◯◯◯◯</a:t>
            </a:r>
            <a:r>
              <a:rPr kumimoji="1" lang="ja-JP" altLang="en-US" sz="2000"/>
              <a:t>　御中</a:t>
            </a:r>
            <a:endParaRPr kumimoji="1" lang="en-US" altLang="ja-JP" sz="2000" dirty="0"/>
          </a:p>
          <a:p>
            <a:pPr algn="ctr"/>
            <a:endParaRPr lang="en-US" altLang="ja-JP" sz="2000" dirty="0"/>
          </a:p>
          <a:p>
            <a:pPr algn="ctr"/>
            <a:r>
              <a:rPr kumimoji="1" lang="ja-JP" altLang="en-US" sz="2000"/>
              <a:t>ホットリード＋ポテンシャルリードを獲得するための</a:t>
            </a:r>
            <a:endParaRPr kumimoji="1" lang="en-US" altLang="ja-JP" sz="2000" dirty="0"/>
          </a:p>
          <a:p>
            <a:pPr algn="ctr"/>
            <a:r>
              <a:rPr lang="ja-JP" altLang="en-US" sz="2000"/>
              <a:t>ジオターゲティング広告のご提案</a:t>
            </a:r>
            <a:endParaRPr lang="en-US" altLang="ja-JP" sz="2000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r>
              <a:rPr lang="en-US" altLang="ja-JP" dirty="0"/>
              <a:t>2019</a:t>
            </a:r>
            <a:r>
              <a:rPr lang="ja-JP" altLang="en-US"/>
              <a:t>年</a:t>
            </a:r>
            <a:r>
              <a:rPr lang="en-US" altLang="ja-JP" dirty="0"/>
              <a:t>9</a:t>
            </a:r>
            <a:r>
              <a:rPr lang="ja-JP" altLang="en-US"/>
              <a:t>月</a:t>
            </a:r>
            <a:endParaRPr lang="en-US" altLang="ja-JP" dirty="0"/>
          </a:p>
          <a:p>
            <a:pPr algn="ctr"/>
            <a:r>
              <a:rPr kumimoji="1" lang="ja-JP" altLang="en-US"/>
              <a:t>株式会社インターロジック</a:t>
            </a:r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ja-JP" altLang="en-US"/>
          </a:p>
        </p:txBody>
      </p:sp>
      <p:pic>
        <p:nvPicPr>
          <p:cNvPr id="8" name="図 9" descr="クラウドマネージメント協会ロゴ.jpg">
            <a:extLst>
              <a:ext uri="{FF2B5EF4-FFF2-40B4-BE49-F238E27FC236}">
                <a16:creationId xmlns:a16="http://schemas.microsoft.com/office/drawing/2014/main" id="{E0DD4B2A-3E63-B84C-A9BF-5F1F54E651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561" y="1602973"/>
            <a:ext cx="2108873" cy="5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2734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DB225EB-13B8-BF44-84A4-CFBB28ED802A}"/>
              </a:ext>
            </a:extLst>
          </p:cNvPr>
          <p:cNvSpPr/>
          <p:nvPr/>
        </p:nvSpPr>
        <p:spPr>
          <a:xfrm>
            <a:off x="0" y="0"/>
            <a:ext cx="12192000" cy="1736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51C99A45-81F8-A744-81E9-58961A5E6BC8}"/>
              </a:ext>
            </a:extLst>
          </p:cNvPr>
          <p:cNvSpPr/>
          <p:nvPr/>
        </p:nvSpPr>
        <p:spPr>
          <a:xfrm>
            <a:off x="0" y="6684380"/>
            <a:ext cx="12192000" cy="1736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FD681D4-FFE9-4542-8AA1-AB75194E2D4B}"/>
              </a:ext>
            </a:extLst>
          </p:cNvPr>
          <p:cNvSpPr txBox="1"/>
          <p:nvPr/>
        </p:nvSpPr>
        <p:spPr>
          <a:xfrm>
            <a:off x="0" y="283265"/>
            <a:ext cx="4134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FACE1</a:t>
            </a:r>
            <a:r>
              <a:rPr kumimoji="1" lang="ja-JP" altLang="en-US"/>
              <a:t>　ジオターゲティング広告とは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6DBBFB95-4B77-CA4D-9705-6AA36B4272B5}"/>
              </a:ext>
            </a:extLst>
          </p:cNvPr>
          <p:cNvSpPr txBox="1"/>
          <p:nvPr/>
        </p:nvSpPr>
        <p:spPr>
          <a:xfrm>
            <a:off x="163286" y="946826"/>
            <a:ext cx="710292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/>
              <a:t>■個別の位置情報に基づいて報告配信が可能な時代</a:t>
            </a:r>
            <a:endParaRPr lang="en-US" altLang="ja-JP" dirty="0"/>
          </a:p>
          <a:p>
            <a:endParaRPr kumimoji="1" lang="en-US" altLang="ja-JP" sz="1400" dirty="0"/>
          </a:p>
          <a:p>
            <a:r>
              <a:rPr lang="ja-JP" altLang="en-US" sz="1400"/>
              <a:t>　ジオターゲティング広告は、スマホユーザーを過去の行動でプロファイリングし、</a:t>
            </a:r>
            <a:endParaRPr lang="en-US" altLang="ja-JP" sz="1400" dirty="0"/>
          </a:p>
          <a:p>
            <a:r>
              <a:rPr lang="ja-JP" altLang="en-US" sz="1400"/>
              <a:t>　ターゲティングするオンライン広告です。独自の　アルゴリズム</a:t>
            </a:r>
            <a:r>
              <a:rPr lang="en-US" altLang="ja-JP" sz="1400" dirty="0"/>
              <a:t>(Geo Audience)</a:t>
            </a:r>
            <a:r>
              <a:rPr lang="ja-JP" altLang="en-US" sz="1400"/>
              <a:t>を</a:t>
            </a:r>
            <a:endParaRPr lang="en-US" altLang="ja-JP" sz="1400" dirty="0"/>
          </a:p>
          <a:p>
            <a:r>
              <a:rPr lang="ja-JP" altLang="en-US" sz="1400"/>
              <a:t>　コアとする位置情報アドネットワークにより、様々なマーケティングニーズにお応</a:t>
            </a:r>
            <a:endParaRPr lang="en-US" altLang="ja-JP" sz="1400" dirty="0"/>
          </a:p>
          <a:p>
            <a:r>
              <a:rPr lang="ja-JP" altLang="en-US" sz="1400"/>
              <a:t>　えできる、柔軟なターゲティング機能を備えています。</a:t>
            </a:r>
            <a:endParaRPr lang="en-US" altLang="ja-JP" sz="1400" dirty="0"/>
          </a:p>
          <a:p>
            <a:r>
              <a:rPr lang="ja-JP" altLang="en-US" sz="1400"/>
              <a:t>　弊社では、クリック課金型のジオロジック社、インプレッション課金型のシナラ社</a:t>
            </a:r>
            <a:endParaRPr lang="en-US" altLang="ja-JP" sz="1400" dirty="0"/>
          </a:p>
          <a:p>
            <a:r>
              <a:rPr lang="ja-JP" altLang="en-US" sz="1400"/>
              <a:t>　の広告サービスを両方取り扱っております。</a:t>
            </a:r>
            <a:endParaRPr lang="en-US" altLang="ja-JP" sz="1400" dirty="0"/>
          </a:p>
          <a:p>
            <a:endParaRPr kumimoji="1" lang="en-US" altLang="ja-JP" sz="1600" dirty="0"/>
          </a:p>
          <a:p>
            <a:r>
              <a:rPr lang="ja-JP" altLang="en-US" sz="1600"/>
              <a:t>　</a:t>
            </a:r>
            <a:endParaRPr kumimoji="1" lang="ja-JP" altLang="en-US" sz="1600"/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C0414BDE-A5F2-7740-A922-D39484646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843" y="2834163"/>
            <a:ext cx="1384880" cy="455032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F7C56B78-DB51-6841-B53E-8EA12B1352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5737" y="2938830"/>
            <a:ext cx="841322" cy="30593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6017C73A-0CF1-D542-999D-DCA02D8D9A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3172" y="973831"/>
            <a:ext cx="3208368" cy="2117967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24D143C-220D-4642-80D9-9562071A81B6}"/>
              </a:ext>
            </a:extLst>
          </p:cNvPr>
          <p:cNvSpPr txBox="1"/>
          <p:nvPr/>
        </p:nvSpPr>
        <p:spPr>
          <a:xfrm>
            <a:off x="163286" y="3789397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/>
              <a:t>■位置情報系広告メニュー</a:t>
            </a:r>
            <a:endParaRPr lang="en-US" altLang="ja-JP" dirty="0"/>
          </a:p>
          <a:p>
            <a:endParaRPr kumimoji="1" lang="ja-JP" altLang="en-US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4CA7AB90-1330-584A-BA73-BDA2B5DF9A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3850" y="3558605"/>
            <a:ext cx="7685603" cy="3057811"/>
          </a:xfrm>
          <a:prstGeom prst="rect">
            <a:avLst/>
          </a:prstGeom>
        </p:spPr>
      </p:pic>
      <p:pic>
        <p:nvPicPr>
          <p:cNvPr id="12" name="図 9" descr="クラウドマネージメント協会ロゴ.jpg">
            <a:extLst>
              <a:ext uri="{FF2B5EF4-FFF2-40B4-BE49-F238E27FC236}">
                <a16:creationId xmlns:a16="http://schemas.microsoft.com/office/drawing/2014/main" id="{BB0396A7-E308-4142-B8AB-9DB2157F56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5016" y="283265"/>
            <a:ext cx="2108873" cy="5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7077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F2AE074-549A-D145-AE65-A44059555263}"/>
              </a:ext>
            </a:extLst>
          </p:cNvPr>
          <p:cNvSpPr txBox="1"/>
          <p:nvPr/>
        </p:nvSpPr>
        <p:spPr>
          <a:xfrm>
            <a:off x="4251296" y="4002025"/>
            <a:ext cx="3185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>
                <a:solidFill>
                  <a:schemeClr val="accent2"/>
                </a:solidFill>
              </a:rPr>
              <a:t>リスティング広告</a:t>
            </a:r>
            <a:r>
              <a:rPr lang="ja-JP" altLang="en-US" b="1">
                <a:solidFill>
                  <a:schemeClr val="accent2"/>
                </a:solidFill>
              </a:rPr>
              <a:t>、</a:t>
            </a:r>
            <a:endParaRPr lang="en-US" altLang="ja-JP" b="1" dirty="0">
              <a:solidFill>
                <a:schemeClr val="accent2"/>
              </a:solidFill>
            </a:endParaRPr>
          </a:p>
          <a:p>
            <a:r>
              <a:rPr kumimoji="1" lang="ja-JP" altLang="en-US" b="1">
                <a:solidFill>
                  <a:schemeClr val="accent2"/>
                </a:solidFill>
              </a:rPr>
              <a:t>インタレストマッチ広告など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23D4E6E-0C76-2448-A576-2F5CBD1B0C7A}"/>
              </a:ext>
            </a:extLst>
          </p:cNvPr>
          <p:cNvSpPr txBox="1"/>
          <p:nvPr/>
        </p:nvSpPr>
        <p:spPr>
          <a:xfrm>
            <a:off x="3789478" y="2930794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>
                <a:solidFill>
                  <a:srgbClr val="FF0000"/>
                </a:solidFill>
              </a:rPr>
              <a:t>ジオターゲティング広告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8FF5A9B-F166-8F41-A8C1-14CD18AFD1AB}"/>
              </a:ext>
            </a:extLst>
          </p:cNvPr>
          <p:cNvSpPr txBox="1"/>
          <p:nvPr/>
        </p:nvSpPr>
        <p:spPr>
          <a:xfrm>
            <a:off x="3680060" y="3337331"/>
            <a:ext cx="7366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/>
              <a:t>「過去１ヶ月以内に住宅展示場に行っている」など、</a:t>
            </a:r>
            <a:r>
              <a:rPr lang="ja-JP" altLang="en-US" sz="1400" b="1" u="sng">
                <a:solidFill>
                  <a:srgbClr val="FF0000"/>
                </a:solidFill>
              </a:rPr>
              <a:t>リアルな行動</a:t>
            </a:r>
            <a:r>
              <a:rPr lang="ja-JP" altLang="en-US" sz="1400"/>
              <a:t>まで起こしている</a:t>
            </a:r>
            <a:endParaRPr lang="en-US" altLang="ja-JP" sz="1400" dirty="0"/>
          </a:p>
          <a:p>
            <a:r>
              <a:rPr lang="ja-JP" altLang="en-US" sz="1400"/>
              <a:t>アクションに基づいてターゲティングするのでよりホットリードを集めることができる。</a:t>
            </a:r>
            <a:endParaRPr kumimoji="1" lang="ja-JP" altLang="en-US" sz="140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45AB0E2-E538-E049-BE33-5F2581F5CBFD}"/>
              </a:ext>
            </a:extLst>
          </p:cNvPr>
          <p:cNvSpPr txBox="1"/>
          <p:nvPr/>
        </p:nvSpPr>
        <p:spPr>
          <a:xfrm>
            <a:off x="4302264" y="4553075"/>
            <a:ext cx="5929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/>
              <a:t>検索やウェブページ閲覧などの、インターネット上のアクションを元に</a:t>
            </a:r>
            <a:endParaRPr lang="en-US" altLang="ja-JP" sz="1400" dirty="0"/>
          </a:p>
          <a:p>
            <a:r>
              <a:rPr lang="ja-JP" altLang="en-US" sz="1400"/>
              <a:t>ターゲティングして集める。</a:t>
            </a:r>
            <a:endParaRPr kumimoji="1" lang="ja-JP" altLang="en-US" sz="1400"/>
          </a:p>
        </p:txBody>
      </p:sp>
      <p:pic>
        <p:nvPicPr>
          <p:cNvPr id="10" name="図 9" descr="geologicロゴデータのコピー.png">
            <a:extLst>
              <a:ext uri="{FF2B5EF4-FFF2-40B4-BE49-F238E27FC236}">
                <a16:creationId xmlns:a16="http://schemas.microsoft.com/office/drawing/2014/main" id="{EBEFB393-B502-6B4D-801C-0808BFD67DF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7142" y="2889777"/>
            <a:ext cx="1092321" cy="34167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9BB9376D-249B-9D49-9917-6EA1B974DA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1322" y="2892731"/>
            <a:ext cx="1080145" cy="392780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83056AE-3CF1-0541-8F91-A7ADCAA6266C}"/>
              </a:ext>
            </a:extLst>
          </p:cNvPr>
          <p:cNvSpPr txBox="1"/>
          <p:nvPr/>
        </p:nvSpPr>
        <p:spPr>
          <a:xfrm>
            <a:off x="5170700" y="5413085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>
                <a:solidFill>
                  <a:srgbClr val="00B050"/>
                </a:solidFill>
              </a:rPr>
              <a:t>ジオターゲティング広告</a:t>
            </a:r>
          </a:p>
        </p:txBody>
      </p:sp>
      <p:pic>
        <p:nvPicPr>
          <p:cNvPr id="19" name="図 18" descr="geologicロゴデータのコピー.png">
            <a:extLst>
              <a:ext uri="{FF2B5EF4-FFF2-40B4-BE49-F238E27FC236}">
                <a16:creationId xmlns:a16="http://schemas.microsoft.com/office/drawing/2014/main" id="{7CF75CE2-4969-9B49-B662-3BBF10F244E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9739" y="5365787"/>
            <a:ext cx="1092321" cy="341674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076CCDE9-64EB-BC41-82F0-78871CBF42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7102" y="5317734"/>
            <a:ext cx="1080145" cy="392780"/>
          </a:xfrm>
          <a:prstGeom prst="rect">
            <a:avLst/>
          </a:prstGeom>
        </p:spPr>
      </p:pic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5A6F51AB-C2E8-DE4A-985D-3609CD4AE90B}"/>
              </a:ext>
            </a:extLst>
          </p:cNvPr>
          <p:cNvGrpSpPr/>
          <p:nvPr/>
        </p:nvGrpSpPr>
        <p:grpSpPr>
          <a:xfrm>
            <a:off x="140647" y="2783896"/>
            <a:ext cx="4813175" cy="3910008"/>
            <a:chOff x="173997" y="2290320"/>
            <a:chExt cx="4813175" cy="3910008"/>
          </a:xfrm>
        </p:grpSpPr>
        <p:graphicFrame>
          <p:nvGraphicFramePr>
            <p:cNvPr id="4" name="図表 3">
              <a:extLst>
                <a:ext uri="{FF2B5EF4-FFF2-40B4-BE49-F238E27FC236}">
                  <a16:creationId xmlns:a16="http://schemas.microsoft.com/office/drawing/2014/main" id="{7D003C91-D74B-3243-ACC0-9033CCBFC21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64825353"/>
                </p:ext>
              </p:extLst>
            </p:nvPr>
          </p:nvGraphicFramePr>
          <p:xfrm>
            <a:off x="173997" y="2290320"/>
            <a:ext cx="4813175" cy="372790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7BA3A7B1-E821-B045-BBA5-B181CB680711}"/>
                </a:ext>
              </a:extLst>
            </p:cNvPr>
            <p:cNvGrpSpPr/>
            <p:nvPr/>
          </p:nvGrpSpPr>
          <p:grpSpPr>
            <a:xfrm>
              <a:off x="2211704" y="4794157"/>
              <a:ext cx="2050856" cy="1406171"/>
              <a:chOff x="2540310" y="1874325"/>
              <a:chExt cx="3609881" cy="1070624"/>
            </a:xfrm>
          </p:grpSpPr>
          <p:sp>
            <p:nvSpPr>
              <p:cNvPr id="13" name="台形 12">
                <a:extLst>
                  <a:ext uri="{FF2B5EF4-FFF2-40B4-BE49-F238E27FC236}">
                    <a16:creationId xmlns:a16="http://schemas.microsoft.com/office/drawing/2014/main" id="{50804A6E-0747-5846-BE4C-386C095E78C9}"/>
                  </a:ext>
                </a:extLst>
              </p:cNvPr>
              <p:cNvSpPr/>
              <p:nvPr/>
            </p:nvSpPr>
            <p:spPr>
              <a:xfrm>
                <a:off x="2540310" y="1874325"/>
                <a:ext cx="3609881" cy="931976"/>
              </a:xfrm>
              <a:prstGeom prst="trapezoid">
                <a:avLst>
                  <a:gd name="adj" fmla="val 64556"/>
                </a:avLst>
              </a:prstGeom>
              <a:solidFill>
                <a:srgbClr val="00B05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" name="台形 4">
                <a:extLst>
                  <a:ext uri="{FF2B5EF4-FFF2-40B4-BE49-F238E27FC236}">
                    <a16:creationId xmlns:a16="http://schemas.microsoft.com/office/drawing/2014/main" id="{ABBAC0F5-A77B-EF4E-9E25-BBC83085CF30}"/>
                  </a:ext>
                </a:extLst>
              </p:cNvPr>
              <p:cNvSpPr txBox="1"/>
              <p:nvPr/>
            </p:nvSpPr>
            <p:spPr>
              <a:xfrm>
                <a:off x="3006357" y="2012973"/>
                <a:ext cx="2707610" cy="93197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7940" tIns="27940" rIns="27940" bIns="27940" numCol="1" spcCol="1270" anchor="ctr" anchorCtr="0">
                <a:noAutofit/>
              </a:bodyPr>
              <a:lstStyle/>
              <a:p>
                <a:pPr marL="0" lvl="0" indent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ja-JP" altLang="en-US" b="1">
                    <a:solidFill>
                      <a:schemeClr val="tx1"/>
                    </a:solidFill>
                  </a:rPr>
                  <a:t>ポテンシャル</a:t>
                </a:r>
                <a:r>
                  <a:rPr kumimoji="1" lang="ja-JP" altLang="en-US" b="1" kern="1200">
                    <a:solidFill>
                      <a:schemeClr val="tx1"/>
                    </a:solidFill>
                  </a:rPr>
                  <a:t>リード</a:t>
                </a:r>
              </a:p>
            </p:txBody>
          </p:sp>
        </p:grpSp>
        <p:cxnSp>
          <p:nvCxnSpPr>
            <p:cNvPr id="22" name="直線矢印コネクタ 21">
              <a:extLst>
                <a:ext uri="{FF2B5EF4-FFF2-40B4-BE49-F238E27FC236}">
                  <a16:creationId xmlns:a16="http://schemas.microsoft.com/office/drawing/2014/main" id="{C284C20E-0DEC-3848-AF23-B647465FF8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37132" y="3523488"/>
              <a:ext cx="0" cy="1595242"/>
            </a:xfrm>
            <a:prstGeom prst="straightConnector1">
              <a:avLst/>
            </a:prstGeom>
            <a:ln w="76200">
              <a:solidFill>
                <a:srgbClr val="FF000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666FD2E-7864-B040-9C2E-A9F26EE91695}"/>
              </a:ext>
            </a:extLst>
          </p:cNvPr>
          <p:cNvSpPr txBox="1"/>
          <p:nvPr/>
        </p:nvSpPr>
        <p:spPr>
          <a:xfrm>
            <a:off x="5555454" y="5836850"/>
            <a:ext cx="592982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/>
              <a:t>コールドリードの中でも、リアルな行動をもとにプロファイルするので</a:t>
            </a:r>
            <a:endParaRPr lang="en-US" altLang="ja-JP" sz="1400" dirty="0"/>
          </a:p>
          <a:p>
            <a:r>
              <a:rPr lang="ja-JP" altLang="en-US" sz="1400" b="1" u="sng">
                <a:solidFill>
                  <a:srgbClr val="00B050"/>
                </a:solidFill>
              </a:rPr>
              <a:t>将来最短でホットリード化することが想定できるお客様</a:t>
            </a:r>
            <a:r>
              <a:rPr lang="ja-JP" altLang="en-US" sz="1400"/>
              <a:t>に絞り込んで</a:t>
            </a:r>
            <a:endParaRPr lang="en-US" altLang="ja-JP" sz="1400" dirty="0"/>
          </a:p>
          <a:p>
            <a:r>
              <a:rPr lang="ja-JP" altLang="en-US" sz="1400"/>
              <a:t>情報を配信できる。</a:t>
            </a:r>
            <a:endParaRPr kumimoji="1" lang="ja-JP" altLang="en-US" sz="140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B8922AE8-608A-D446-B22F-39262966D224}"/>
              </a:ext>
            </a:extLst>
          </p:cNvPr>
          <p:cNvSpPr txBox="1"/>
          <p:nvPr/>
        </p:nvSpPr>
        <p:spPr>
          <a:xfrm>
            <a:off x="249375" y="796318"/>
            <a:ext cx="98796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従来のオンライン広告は、ウォームリードへのアプローチのみが主になっていました。</a:t>
            </a:r>
            <a:endParaRPr kumimoji="1" lang="en-US" altLang="ja-JP" dirty="0"/>
          </a:p>
          <a:p>
            <a:r>
              <a:rPr lang="ja-JP" altLang="en-US"/>
              <a:t>ユーザーのリアルな行動に基づいて情報を配信するジオターゲティング広告の登場によって、</a:t>
            </a:r>
            <a:endParaRPr lang="en-US" altLang="ja-JP" dirty="0"/>
          </a:p>
          <a:p>
            <a:r>
              <a:rPr lang="ja-JP" altLang="en-US"/>
              <a:t>ホットリードへのアプローチはもちろん、将来的にホットリードになると想定される</a:t>
            </a:r>
            <a:endParaRPr lang="en-US" altLang="ja-JP" dirty="0"/>
          </a:p>
          <a:p>
            <a:r>
              <a:rPr kumimoji="1" lang="ja-JP" altLang="en-US"/>
              <a:t>ポテンシャルリー</a:t>
            </a:r>
            <a:r>
              <a:rPr lang="ja-JP" altLang="en-US"/>
              <a:t>ドへのアプローチが可能になりました。</a:t>
            </a:r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DB225EB-13B8-BF44-84A4-CFBB28ED802A}"/>
              </a:ext>
            </a:extLst>
          </p:cNvPr>
          <p:cNvSpPr/>
          <p:nvPr/>
        </p:nvSpPr>
        <p:spPr>
          <a:xfrm>
            <a:off x="0" y="9069"/>
            <a:ext cx="12192000" cy="1736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51C99A45-81F8-A744-81E9-58961A5E6BC8}"/>
              </a:ext>
            </a:extLst>
          </p:cNvPr>
          <p:cNvSpPr/>
          <p:nvPr/>
        </p:nvSpPr>
        <p:spPr>
          <a:xfrm>
            <a:off x="0" y="6684380"/>
            <a:ext cx="12192000" cy="1736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FD681D4-FFE9-4542-8AA1-AB75194E2D4B}"/>
              </a:ext>
            </a:extLst>
          </p:cNvPr>
          <p:cNvSpPr txBox="1"/>
          <p:nvPr/>
        </p:nvSpPr>
        <p:spPr>
          <a:xfrm>
            <a:off x="28558" y="294254"/>
            <a:ext cx="4352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FACE2</a:t>
            </a:r>
            <a:r>
              <a:rPr kumimoji="1" lang="ja-JP" altLang="en-US"/>
              <a:t>　従来のオンライン広告との違い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9BB6D50-8D25-AC44-8FD1-C949ED4BEBF1}"/>
              </a:ext>
            </a:extLst>
          </p:cNvPr>
          <p:cNvSpPr txBox="1"/>
          <p:nvPr/>
        </p:nvSpPr>
        <p:spPr>
          <a:xfrm>
            <a:off x="1329888" y="2169225"/>
            <a:ext cx="2031325" cy="369332"/>
          </a:xfrm>
          <a:prstGeom prst="rect">
            <a:avLst/>
          </a:prstGeom>
          <a:noFill/>
          <a:ln w="31750"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/>
              <a:t>見込み客の度合い</a:t>
            </a:r>
            <a:endParaRPr kumimoji="1" lang="ja-JP" altLang="en-US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017E432-36EC-A249-9743-3D60DE678659}"/>
              </a:ext>
            </a:extLst>
          </p:cNvPr>
          <p:cNvSpPr txBox="1"/>
          <p:nvPr/>
        </p:nvSpPr>
        <p:spPr>
          <a:xfrm>
            <a:off x="6644540" y="2192258"/>
            <a:ext cx="2723823" cy="369332"/>
          </a:xfrm>
          <a:prstGeom prst="rect">
            <a:avLst/>
          </a:prstGeom>
          <a:noFill/>
          <a:ln w="31750"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/>
              <a:t>アプローチする広告手法</a:t>
            </a:r>
            <a:endParaRPr kumimoji="1" lang="ja-JP" altLang="en-US"/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7D7398F0-15CA-D64F-9D51-4760FCB6241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92838" y="4202903"/>
            <a:ext cx="1571634" cy="247621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1B584221-2C6C-5643-8E41-A82F2FA913A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05899" y="4199128"/>
            <a:ext cx="1000852" cy="252123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9B5E7A49-898D-8C41-913B-7C4D313CD04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58669" y="4222093"/>
            <a:ext cx="957650" cy="228431"/>
          </a:xfrm>
          <a:prstGeom prst="rect">
            <a:avLst/>
          </a:prstGeom>
        </p:spPr>
      </p:pic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AF7614E9-887F-BB43-A94C-989A205DDA6E}"/>
              </a:ext>
            </a:extLst>
          </p:cNvPr>
          <p:cNvCxnSpPr>
            <a:cxnSpLocks/>
          </p:cNvCxnSpPr>
          <p:nvPr/>
        </p:nvCxnSpPr>
        <p:spPr>
          <a:xfrm flipH="1">
            <a:off x="2868142" y="3068827"/>
            <a:ext cx="921336" cy="283119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738CEFF5-2FED-214C-8931-637C6360CA82}"/>
              </a:ext>
            </a:extLst>
          </p:cNvPr>
          <p:cNvCxnSpPr>
            <a:cxnSpLocks/>
          </p:cNvCxnSpPr>
          <p:nvPr/>
        </p:nvCxnSpPr>
        <p:spPr>
          <a:xfrm flipH="1">
            <a:off x="3408036" y="4311636"/>
            <a:ext cx="843260" cy="43125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C2C6DDD0-B7BB-C54D-ACED-D4D88165252B}"/>
              </a:ext>
            </a:extLst>
          </p:cNvPr>
          <p:cNvCxnSpPr>
            <a:cxnSpLocks/>
            <a:stCxn id="18" idx="1"/>
          </p:cNvCxnSpPr>
          <p:nvPr/>
        </p:nvCxnSpPr>
        <p:spPr>
          <a:xfrm flipH="1">
            <a:off x="3505302" y="5597751"/>
            <a:ext cx="1665398" cy="15281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図 9" descr="クラウドマネージメント協会ロゴ.jpg">
            <a:extLst>
              <a:ext uri="{FF2B5EF4-FFF2-40B4-BE49-F238E27FC236}">
                <a16:creationId xmlns:a16="http://schemas.microsoft.com/office/drawing/2014/main" id="{688286BE-89A2-9743-A5B0-4FDF6C2239C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5016" y="283265"/>
            <a:ext cx="2108873" cy="5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8779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DB225EB-13B8-BF44-84A4-CFBB28ED802A}"/>
              </a:ext>
            </a:extLst>
          </p:cNvPr>
          <p:cNvSpPr/>
          <p:nvPr/>
        </p:nvSpPr>
        <p:spPr>
          <a:xfrm>
            <a:off x="0" y="9069"/>
            <a:ext cx="12192000" cy="1736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51C99A45-81F8-A744-81E9-58961A5E6BC8}"/>
              </a:ext>
            </a:extLst>
          </p:cNvPr>
          <p:cNvSpPr/>
          <p:nvPr/>
        </p:nvSpPr>
        <p:spPr>
          <a:xfrm>
            <a:off x="0" y="6684380"/>
            <a:ext cx="12192000" cy="1736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FD681D4-FFE9-4542-8AA1-AB75194E2D4B}"/>
              </a:ext>
            </a:extLst>
          </p:cNvPr>
          <p:cNvSpPr txBox="1"/>
          <p:nvPr/>
        </p:nvSpPr>
        <p:spPr>
          <a:xfrm>
            <a:off x="28558" y="294254"/>
            <a:ext cx="6211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FACE3</a:t>
            </a:r>
            <a:r>
              <a:rPr kumimoji="1" lang="ja-JP" altLang="en-US"/>
              <a:t>　ターゲティングおよび集客（クリック数）試算</a:t>
            </a:r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9E330864-3686-DE46-8967-8053F0D283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235" y="5443744"/>
            <a:ext cx="4224575" cy="1037615"/>
          </a:xfrm>
          <a:prstGeom prst="rect">
            <a:avLst/>
          </a:prstGeom>
        </p:spPr>
      </p:pic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A568E2F4-2B33-D443-B00F-AD94F6BED281}"/>
              </a:ext>
            </a:extLst>
          </p:cNvPr>
          <p:cNvSpPr txBox="1"/>
          <p:nvPr/>
        </p:nvSpPr>
        <p:spPr>
          <a:xfrm>
            <a:off x="218844" y="678046"/>
            <a:ext cx="9601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/>
              <a:t>◯◯◯◯様のモデルハウスがある</a:t>
            </a:r>
            <a:r>
              <a:rPr lang="ja-JP" altLang="en-US" sz="1600"/>
              <a:t>住宅展示場に来場したことがある</a:t>
            </a:r>
            <a:endParaRPr lang="en-US" altLang="ja-JP" sz="1600" dirty="0"/>
          </a:p>
          <a:p>
            <a:r>
              <a:rPr kumimoji="1" lang="ja-JP" altLang="en-US" sz="1600"/>
              <a:t>２５才</a:t>
            </a:r>
            <a:r>
              <a:rPr kumimoji="1" lang="en-US" altLang="ja-JP" sz="1600" dirty="0"/>
              <a:t>〜</a:t>
            </a:r>
            <a:r>
              <a:rPr kumimoji="1" lang="ja-JP" altLang="en-US" sz="1600"/>
              <a:t>３４才の既婚女性・男性をターゲティングした場合の配信試算です。</a:t>
            </a:r>
            <a:endParaRPr kumimoji="1" lang="en-US" altLang="ja-JP" sz="1600" dirty="0"/>
          </a:p>
          <a:p>
            <a:r>
              <a:rPr lang="ja-JP" altLang="en-US" sz="1600"/>
              <a:t>クリック課金型のジオロジックアドによる配信です。</a:t>
            </a:r>
            <a:endParaRPr kumimoji="1" lang="en-US" altLang="ja-JP" sz="1600" dirty="0"/>
          </a:p>
        </p:txBody>
      </p:sp>
      <p:pic>
        <p:nvPicPr>
          <p:cNvPr id="40" name="図 39">
            <a:extLst>
              <a:ext uri="{FF2B5EF4-FFF2-40B4-BE49-F238E27FC236}">
                <a16:creationId xmlns:a16="http://schemas.microsoft.com/office/drawing/2014/main" id="{1259FE85-4362-D446-9942-8C29086C17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234" y="1558524"/>
            <a:ext cx="9071811" cy="1836061"/>
          </a:xfrm>
          <a:prstGeom prst="rect">
            <a:avLst/>
          </a:prstGeom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B476E228-E95D-DA45-8ED9-B89245B3B9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234" y="3288048"/>
            <a:ext cx="9071811" cy="1597971"/>
          </a:xfrm>
          <a:prstGeom prst="rect">
            <a:avLst/>
          </a:prstGeom>
        </p:spPr>
      </p:pic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8525BFDA-C034-644D-974C-362998F6CB25}"/>
              </a:ext>
            </a:extLst>
          </p:cNvPr>
          <p:cNvSpPr txBox="1"/>
          <p:nvPr/>
        </p:nvSpPr>
        <p:spPr>
          <a:xfrm>
            <a:off x="521420" y="5034456"/>
            <a:ext cx="23391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/>
              <a:t>■足あとに設定した３地点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538A5214-A96D-7548-B06B-FD526EA1504A}"/>
              </a:ext>
            </a:extLst>
          </p:cNvPr>
          <p:cNvSpPr txBox="1"/>
          <p:nvPr/>
        </p:nvSpPr>
        <p:spPr>
          <a:xfrm>
            <a:off x="521420" y="1468167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/>
              <a:t>■配信試算</a:t>
            </a:r>
            <a:endParaRPr kumimoji="1" lang="ja-JP" altLang="en-US" sz="1400"/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2CEF289E-7D8A-CD46-BD01-B798F1950F5D}"/>
              </a:ext>
            </a:extLst>
          </p:cNvPr>
          <p:cNvSpPr txBox="1"/>
          <p:nvPr/>
        </p:nvSpPr>
        <p:spPr>
          <a:xfrm>
            <a:off x="5349743" y="4984980"/>
            <a:ext cx="6647974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/>
              <a:t>上記の女性のみでターゲティングすると</a:t>
            </a:r>
            <a:r>
              <a:rPr lang="ja-JP" altLang="en-US" sz="1400"/>
              <a:t>１ヶ月間で</a:t>
            </a:r>
            <a:r>
              <a:rPr lang="en-US" altLang="ja-JP" sz="1400" dirty="0"/>
              <a:t>427</a:t>
            </a:r>
            <a:r>
              <a:rPr lang="ja-JP" altLang="en-US" sz="1400"/>
              <a:t>クリック（</a:t>
            </a:r>
            <a:r>
              <a:rPr lang="en-US" altLang="ja-JP" sz="1400" dirty="0"/>
              <a:t>@150</a:t>
            </a:r>
            <a:r>
              <a:rPr lang="ja-JP" altLang="en-US" sz="1400"/>
              <a:t>円）で</a:t>
            </a:r>
            <a:endParaRPr lang="en-US" altLang="ja-JP" sz="1400" dirty="0"/>
          </a:p>
          <a:p>
            <a:r>
              <a:rPr lang="en-US" altLang="ja-JP" sz="1400" dirty="0"/>
              <a:t>64000</a:t>
            </a:r>
            <a:r>
              <a:rPr lang="ja-JP" altLang="en-US" sz="1400"/>
              <a:t>円の広告費用になると想定されます。</a:t>
            </a:r>
            <a:endParaRPr lang="en-US" altLang="ja-JP" sz="1400" dirty="0"/>
          </a:p>
          <a:p>
            <a:r>
              <a:rPr lang="ja-JP" altLang="en-US" sz="1400"/>
              <a:t>男性もターゲティングに加えると</a:t>
            </a:r>
            <a:r>
              <a:rPr lang="en-US" altLang="ja-JP" sz="1400" dirty="0"/>
              <a:t>10</a:t>
            </a:r>
            <a:r>
              <a:rPr lang="ja-JP" altLang="en-US" sz="1400"/>
              <a:t>万円程度のご予算となりますが、まずは</a:t>
            </a:r>
            <a:endParaRPr lang="en-US" altLang="ja-JP" sz="1400" dirty="0"/>
          </a:p>
          <a:p>
            <a:r>
              <a:rPr lang="ja-JP" altLang="en-US" sz="1400"/>
              <a:t>女性のみのターゲティングでスタートされても良いかと思います。</a:t>
            </a:r>
            <a:endParaRPr lang="en-US" altLang="ja-JP" sz="1400" dirty="0"/>
          </a:p>
          <a:p>
            <a:endParaRPr lang="en-US" altLang="ja-JP" sz="1400" dirty="0"/>
          </a:p>
          <a:p>
            <a:r>
              <a:rPr lang="ja-JP" altLang="en-US" sz="1400"/>
              <a:t>女性のターゲットは変えず、配信を広げる場合には、</a:t>
            </a:r>
            <a:r>
              <a:rPr lang="ja-JP" altLang="en-US" sz="1400" b="1">
                <a:solidFill>
                  <a:srgbClr val="00B050"/>
                </a:solidFill>
              </a:rPr>
              <a:t>周辺の類似モデルルームや</a:t>
            </a:r>
            <a:endParaRPr lang="en-US" altLang="ja-JP" sz="1400" b="1" dirty="0">
              <a:solidFill>
                <a:srgbClr val="00B050"/>
              </a:solidFill>
            </a:endParaRPr>
          </a:p>
          <a:p>
            <a:r>
              <a:rPr lang="ja-JP" altLang="en-US" sz="1400" b="1">
                <a:solidFill>
                  <a:srgbClr val="00B050"/>
                </a:solidFill>
              </a:rPr>
              <a:t>住宅展示場にピンポイントに訪れた人</a:t>
            </a:r>
            <a:r>
              <a:rPr lang="ja-JP" altLang="en-US" sz="1400"/>
              <a:t>へ配信を広げることもできます。</a:t>
            </a:r>
            <a:endParaRPr lang="en-US" altLang="ja-JP" sz="1400" dirty="0"/>
          </a:p>
        </p:txBody>
      </p:sp>
      <p:pic>
        <p:nvPicPr>
          <p:cNvPr id="47" name="図 46" descr="geologicロゴデータのコピー.png">
            <a:extLst>
              <a:ext uri="{FF2B5EF4-FFF2-40B4-BE49-F238E27FC236}">
                <a16:creationId xmlns:a16="http://schemas.microsoft.com/office/drawing/2014/main" id="{B6CC83A1-1507-004B-A2C8-6A88B4F2818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2400" y="892755"/>
            <a:ext cx="1379281" cy="431434"/>
          </a:xfrm>
          <a:prstGeom prst="rect">
            <a:avLst/>
          </a:prstGeom>
        </p:spPr>
      </p:pic>
      <p:pic>
        <p:nvPicPr>
          <p:cNvPr id="14" name="図 9" descr="クラウドマネージメント協会ロゴ.jpg">
            <a:extLst>
              <a:ext uri="{FF2B5EF4-FFF2-40B4-BE49-F238E27FC236}">
                <a16:creationId xmlns:a16="http://schemas.microsoft.com/office/drawing/2014/main" id="{18D45C7C-B017-ED4B-A090-3DB9F73784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5016" y="283265"/>
            <a:ext cx="2108873" cy="5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4260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DB225EB-13B8-BF44-84A4-CFBB28ED802A}"/>
              </a:ext>
            </a:extLst>
          </p:cNvPr>
          <p:cNvSpPr/>
          <p:nvPr/>
        </p:nvSpPr>
        <p:spPr>
          <a:xfrm>
            <a:off x="0" y="9069"/>
            <a:ext cx="12192000" cy="1736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51C99A45-81F8-A744-81E9-58961A5E6BC8}"/>
              </a:ext>
            </a:extLst>
          </p:cNvPr>
          <p:cNvSpPr/>
          <p:nvPr/>
        </p:nvSpPr>
        <p:spPr>
          <a:xfrm>
            <a:off x="0" y="6684380"/>
            <a:ext cx="12192000" cy="1736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FD681D4-FFE9-4542-8AA1-AB75194E2D4B}"/>
              </a:ext>
            </a:extLst>
          </p:cNvPr>
          <p:cNvSpPr txBox="1"/>
          <p:nvPr/>
        </p:nvSpPr>
        <p:spPr>
          <a:xfrm>
            <a:off x="28558" y="294254"/>
            <a:ext cx="2980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FACE4</a:t>
            </a:r>
            <a:r>
              <a:rPr kumimoji="1" lang="ja-JP" altLang="en-US"/>
              <a:t>　</a:t>
            </a:r>
            <a:r>
              <a:rPr lang="ja-JP" altLang="en-US"/>
              <a:t>バナーデザイン例</a:t>
            </a:r>
            <a:endParaRPr kumimoji="1" lang="ja-JP" altLang="en-US"/>
          </a:p>
        </p:txBody>
      </p:sp>
      <p:pic>
        <p:nvPicPr>
          <p:cNvPr id="14" name="図 9" descr="クラウドマネージメント協会ロゴ.jpg">
            <a:extLst>
              <a:ext uri="{FF2B5EF4-FFF2-40B4-BE49-F238E27FC236}">
                <a16:creationId xmlns:a16="http://schemas.microsoft.com/office/drawing/2014/main" id="{18D45C7C-B017-ED4B-A090-3DB9F73784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5016" y="283265"/>
            <a:ext cx="2108873" cy="5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89ED5685-8C55-F44A-94B4-90F724154F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2563" y="1134834"/>
            <a:ext cx="2692400" cy="22987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73793B94-487D-6641-B884-C019D261EB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9167" y="1160234"/>
            <a:ext cx="2692400" cy="227330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1BD5F637-64FE-3248-B427-2238DD1B13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6306" y="1134834"/>
            <a:ext cx="2730500" cy="228600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90B79E09-9519-474E-B98E-2A3715A973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59027" y="3781667"/>
            <a:ext cx="2654300" cy="22987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ED0E0365-C518-7246-839B-CCC6814A33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50256" y="3781667"/>
            <a:ext cx="2832100" cy="23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73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345</Words>
  <Application>Microsoft Macintosh PowerPoint</Application>
  <PresentationFormat>ワイド画面</PresentationFormat>
  <Paragraphs>63</Paragraphs>
  <Slides>5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9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ユーザー</dc:creator>
  <cp:lastModifiedBy>原田 光治</cp:lastModifiedBy>
  <cp:revision>25</cp:revision>
  <dcterms:created xsi:type="dcterms:W3CDTF">2019-09-23T23:24:26Z</dcterms:created>
  <dcterms:modified xsi:type="dcterms:W3CDTF">2019-10-10T04:16:48Z</dcterms:modified>
</cp:coreProperties>
</file>